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9" r:id="rId3"/>
    <p:sldId id="266" r:id="rId4"/>
    <p:sldId id="258" r:id="rId5"/>
    <p:sldId id="331" r:id="rId6"/>
    <p:sldId id="296" r:id="rId7"/>
    <p:sldId id="272" r:id="rId8"/>
    <p:sldId id="317" r:id="rId9"/>
    <p:sldId id="319" r:id="rId10"/>
    <p:sldId id="321" r:id="rId11"/>
    <p:sldId id="297" r:id="rId12"/>
    <p:sldId id="283" r:id="rId13"/>
    <p:sldId id="325" r:id="rId14"/>
    <p:sldId id="328" r:id="rId15"/>
    <p:sldId id="329" r:id="rId16"/>
    <p:sldId id="330" r:id="rId17"/>
    <p:sldId id="281" r:id="rId18"/>
    <p:sldId id="334" r:id="rId19"/>
    <p:sldId id="323" r:id="rId20"/>
    <p:sldId id="298" r:id="rId21"/>
    <p:sldId id="310" r:id="rId22"/>
    <p:sldId id="332" r:id="rId23"/>
    <p:sldId id="270" r:id="rId24"/>
    <p:sldId id="26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5">
          <p15:clr>
            <a:srgbClr val="A4A3A4"/>
          </p15:clr>
        </p15:guide>
        <p15:guide id="2" pos="37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6A31"/>
    <a:srgbClr val="FE4052"/>
    <a:srgbClr val="2D6B81"/>
    <a:srgbClr val="30BAA0"/>
    <a:srgbClr val="EB3F32"/>
    <a:srgbClr val="95DACD"/>
    <a:srgbClr val="2AB7AE"/>
    <a:srgbClr val="203864"/>
    <a:srgbClr val="FFC000"/>
    <a:srgbClr val="36CB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12" autoAdjust="0"/>
    <p:restoredTop sz="94660"/>
  </p:normalViewPr>
  <p:slideViewPr>
    <p:cSldViewPr snapToGrid="0" showGuides="1">
      <p:cViewPr varScale="1">
        <p:scale>
          <a:sx n="93" d="100"/>
          <a:sy n="93" d="100"/>
        </p:scale>
        <p:origin x="138" y="222"/>
      </p:cViewPr>
      <p:guideLst>
        <p:guide orient="horz" pos="2215"/>
        <p:guide pos="3767"/>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D99B61-1965-4EFE-8CC7-B07ABC51CE77}" type="datetimeFigureOut">
              <a:rPr lang="zh-CN" altLang="en-US" smtClean="0"/>
              <a:t>2020/10/10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278BB-0B43-4416-AB87-665455D97D6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13</a:t>
            </a:fld>
            <a:endParaRPr lang="zh-CN" altLang="en-US"/>
          </a:p>
        </p:txBody>
      </p:sp>
    </p:spTree>
    <p:extLst>
      <p:ext uri="{BB962C8B-B14F-4D97-AF65-F5344CB8AC3E}">
        <p14:creationId xmlns:p14="http://schemas.microsoft.com/office/powerpoint/2010/main" val="3156989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14</a:t>
            </a:fld>
            <a:endParaRPr lang="zh-CN" altLang="en-US"/>
          </a:p>
        </p:txBody>
      </p:sp>
    </p:spTree>
    <p:extLst>
      <p:ext uri="{BB962C8B-B14F-4D97-AF65-F5344CB8AC3E}">
        <p14:creationId xmlns:p14="http://schemas.microsoft.com/office/powerpoint/2010/main" val="2724856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15</a:t>
            </a:fld>
            <a:endParaRPr lang="zh-CN" altLang="en-US"/>
          </a:p>
        </p:txBody>
      </p:sp>
    </p:spTree>
    <p:extLst>
      <p:ext uri="{BB962C8B-B14F-4D97-AF65-F5344CB8AC3E}">
        <p14:creationId xmlns:p14="http://schemas.microsoft.com/office/powerpoint/2010/main" val="579838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16</a:t>
            </a:fld>
            <a:endParaRPr lang="zh-CN" altLang="en-US"/>
          </a:p>
        </p:txBody>
      </p:sp>
    </p:spTree>
    <p:extLst>
      <p:ext uri="{BB962C8B-B14F-4D97-AF65-F5344CB8AC3E}">
        <p14:creationId xmlns:p14="http://schemas.microsoft.com/office/powerpoint/2010/main" val="1264563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t>18</a:t>
            </a:fld>
            <a:endParaRPr lang="zh-CN" altLang="en-US"/>
          </a:p>
        </p:txBody>
      </p:sp>
    </p:spTree>
    <p:extLst>
      <p:ext uri="{BB962C8B-B14F-4D97-AF65-F5344CB8AC3E}">
        <p14:creationId xmlns:p14="http://schemas.microsoft.com/office/powerpoint/2010/main" val="2717116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70F956-FC7D-4434-9D9E-CC985997F4EF}" type="slidenum">
              <a:rPr lang="zh-CN" altLang="en-US" smtClean="0"/>
              <a:t>22</a:t>
            </a:fld>
            <a:endParaRPr lang="zh-CN" altLang="en-US"/>
          </a:p>
        </p:txBody>
      </p:sp>
    </p:spTree>
    <p:extLst>
      <p:ext uri="{BB962C8B-B14F-4D97-AF65-F5344CB8AC3E}">
        <p14:creationId xmlns:p14="http://schemas.microsoft.com/office/powerpoint/2010/main" val="3662910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70F956-FC7D-4434-9D9E-CC985997F4EF}"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70F956-FC7D-4434-9D9E-CC985997F4EF}"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8278BB-0B43-4416-AB87-665455D97D6B}"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C95AA19-1DBA-4536-AE77-3798F5218B94}" type="datetimeFigureOut">
              <a:rPr lang="zh-CN" altLang="en-US" smtClean="0"/>
              <a:t>2020/10/10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640597-647B-4160-821B-B765FEAFEA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95AA19-1DBA-4536-AE77-3798F5218B94}" type="datetimeFigureOut">
              <a:rPr lang="zh-CN" altLang="en-US" smtClean="0"/>
              <a:t>2020/10/10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640597-647B-4160-821B-B765FEAFEA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95AA19-1DBA-4536-AE77-3798F5218B94}" type="datetimeFigureOut">
              <a:rPr lang="zh-CN" altLang="en-US" smtClean="0"/>
              <a:t>2020/10/10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640597-647B-4160-821B-B765FEAFEA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95AA19-1DBA-4536-AE77-3798F5218B94}" type="datetimeFigureOut">
              <a:rPr lang="zh-CN" altLang="en-US" smtClean="0"/>
              <a:t>2020/10/10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640597-647B-4160-821B-B765FEAFEA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C95AA19-1DBA-4536-AE77-3798F5218B94}" type="datetimeFigureOut">
              <a:rPr lang="zh-CN" altLang="en-US" smtClean="0"/>
              <a:t>2020/10/10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640597-647B-4160-821B-B765FEAFEA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95AA19-1DBA-4536-AE77-3798F5218B94}" type="datetimeFigureOut">
              <a:rPr lang="zh-CN" altLang="en-US" smtClean="0"/>
              <a:t>2020/10/10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640597-647B-4160-821B-B765FEAFEA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95AA19-1DBA-4536-AE77-3798F5218B94}" type="datetimeFigureOut">
              <a:rPr lang="zh-CN" altLang="en-US" smtClean="0"/>
              <a:t>2020/10/10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640597-647B-4160-821B-B765FEAFEA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95AA19-1DBA-4536-AE77-3798F5218B94}" type="datetimeFigureOut">
              <a:rPr lang="zh-CN" altLang="en-US" smtClean="0"/>
              <a:t>2020/10/10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640597-647B-4160-821B-B765FEAFEA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95AA19-1DBA-4536-AE77-3798F5218B94}" type="datetimeFigureOut">
              <a:rPr lang="zh-CN" altLang="en-US" smtClean="0"/>
              <a:t>2020/10/10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640597-647B-4160-821B-B765FEAFEA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95AA19-1DBA-4536-AE77-3798F5218B94}" type="datetimeFigureOut">
              <a:rPr lang="zh-CN" altLang="en-US" smtClean="0"/>
              <a:t>2020/10/10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640597-647B-4160-821B-B765FEAFEA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95AA19-1DBA-4536-AE77-3798F5218B94}" type="datetimeFigureOut">
              <a:rPr lang="zh-CN" altLang="en-US" smtClean="0"/>
              <a:t>2020/10/10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640597-647B-4160-821B-B765FEAFEA7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95AA19-1DBA-4536-AE77-3798F5218B94}" type="datetimeFigureOut">
              <a:rPr lang="zh-CN" altLang="en-US" smtClean="0"/>
              <a:t>2020/10/10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40597-647B-4160-821B-B765FEAFEA7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xml"/><Relationship Id="rId7" Type="http://schemas.openxmlformats.org/officeDocument/2006/relationships/image" Target="../media/image18.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4.jpe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g"/><Relationship Id="rId3" Type="http://schemas.openxmlformats.org/officeDocument/2006/relationships/image" Target="../media/image4.jpeg"/><Relationship Id="rId7" Type="http://schemas.openxmlformats.org/officeDocument/2006/relationships/image" Target="../media/image22.jpeg"/><Relationship Id="rId12"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0.png"/><Relationship Id="rId7"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1.jpg"/><Relationship Id="rId11" Type="http://schemas.openxmlformats.org/officeDocument/2006/relationships/image" Target="../media/image36.jp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jpg"/><Relationship Id="rId9" Type="http://schemas.openxmlformats.org/officeDocument/2006/relationships/image" Target="../media/image34.jpg"/></Relationships>
</file>

<file path=ppt/slides/_rels/slide14.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19.png"/><Relationship Id="rId7" Type="http://schemas.openxmlformats.org/officeDocument/2006/relationships/image" Target="../media/image39.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g"/><Relationship Id="rId10" Type="http://schemas.openxmlformats.org/officeDocument/2006/relationships/image" Target="../media/image42.jpeg"/><Relationship Id="rId4" Type="http://schemas.openxmlformats.org/officeDocument/2006/relationships/image" Target="../media/image20.png"/><Relationship Id="rId9" Type="http://schemas.openxmlformats.org/officeDocument/2006/relationships/image" Target="../media/image41.jpg"/></Relationships>
</file>

<file path=ppt/slides/_rels/slide15.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19.png"/><Relationship Id="rId7" Type="http://schemas.openxmlformats.org/officeDocument/2006/relationships/image" Target="../media/image45.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4.jpg"/><Relationship Id="rId5" Type="http://schemas.openxmlformats.org/officeDocument/2006/relationships/image" Target="../media/image43.jpg"/><Relationship Id="rId10" Type="http://schemas.openxmlformats.org/officeDocument/2006/relationships/image" Target="../media/image48.jpeg"/><Relationship Id="rId4" Type="http://schemas.openxmlformats.org/officeDocument/2006/relationships/image" Target="../media/image20.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9.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56.jpg"/><Relationship Id="rId13" Type="http://schemas.openxmlformats.org/officeDocument/2006/relationships/image" Target="../media/image61.jpeg"/><Relationship Id="rId3" Type="http://schemas.openxmlformats.org/officeDocument/2006/relationships/image" Target="../media/image4.jpeg"/><Relationship Id="rId7" Type="http://schemas.openxmlformats.org/officeDocument/2006/relationships/image" Target="../media/image55.jpg"/><Relationship Id="rId12" Type="http://schemas.openxmlformats.org/officeDocument/2006/relationships/image" Target="../media/image60.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jpeg"/><Relationship Id="rId10" Type="http://schemas.openxmlformats.org/officeDocument/2006/relationships/image" Target="../media/image58.jpg"/><Relationship Id="rId4" Type="http://schemas.openxmlformats.org/officeDocument/2006/relationships/image" Target="../media/image17.png"/><Relationship Id="rId9" Type="http://schemas.openxmlformats.org/officeDocument/2006/relationships/image" Target="../media/image57.jpg"/><Relationship Id="rId14"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3.jpe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88E44AA1-5FF4-4C54-9FB4-8ADB08D52187}"/>
              </a:ext>
            </a:extLst>
          </p:cNvPr>
          <p:cNvSpPr/>
          <p:nvPr/>
        </p:nvSpPr>
        <p:spPr>
          <a:xfrm>
            <a:off x="458827" y="507168"/>
            <a:ext cx="11288427" cy="585429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51">
            <a:extLst>
              <a:ext uri="{FF2B5EF4-FFF2-40B4-BE49-F238E27FC236}">
                <a16:creationId xmlns:a16="http://schemas.microsoft.com/office/drawing/2014/main" id="{A3AB231E-E2AF-45B7-81F5-22B640249A4A}"/>
              </a:ext>
            </a:extLst>
          </p:cNvPr>
          <p:cNvSpPr txBox="1"/>
          <p:nvPr/>
        </p:nvSpPr>
        <p:spPr>
          <a:xfrm>
            <a:off x="432943" y="960119"/>
            <a:ext cx="11326114" cy="2277541"/>
          </a:xfrm>
          <a:prstGeom prst="rect">
            <a:avLst/>
          </a:prstGeom>
          <a:noFill/>
        </p:spPr>
        <p:txBody>
          <a:bodyPr wrap="square" lIns="121915" tIns="60957" rIns="121915" bIns="60957" rtlCol="0">
            <a:spAutoFit/>
          </a:bodyPr>
          <a:lstStyle/>
          <a:p>
            <a:pPr algn="ctr"/>
            <a:r>
              <a:rPr lang="en-US" altLang="zh-CN" sz="8000" b="1" spc="300" dirty="0">
                <a:solidFill>
                  <a:srgbClr val="203864"/>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2020</a:t>
            </a:r>
            <a:endParaRPr lang="zh-CN" altLang="en-US" sz="8000" b="1" spc="300" dirty="0">
              <a:solidFill>
                <a:srgbClr val="203864"/>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a:p>
            <a:pPr algn="ctr"/>
            <a:r>
              <a:rPr lang="zh-CN" altLang="en-US" sz="6000" b="1" spc="300" dirty="0">
                <a:solidFill>
                  <a:srgbClr val="203864"/>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武汉工程大学</a:t>
            </a:r>
            <a:r>
              <a:rPr lang="en-US" altLang="zh-CN" sz="6000" b="1" spc="300" dirty="0">
                <a:solidFill>
                  <a:srgbClr val="203864"/>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ACM</a:t>
            </a:r>
            <a:r>
              <a:rPr lang="zh-CN" altLang="en-US" sz="6000" b="1" spc="300" dirty="0">
                <a:solidFill>
                  <a:srgbClr val="203864"/>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协会简介</a:t>
            </a:r>
          </a:p>
        </p:txBody>
      </p:sp>
      <p:sp>
        <p:nvSpPr>
          <p:cNvPr id="5" name="文本框 52">
            <a:extLst>
              <a:ext uri="{FF2B5EF4-FFF2-40B4-BE49-F238E27FC236}">
                <a16:creationId xmlns:a16="http://schemas.microsoft.com/office/drawing/2014/main" id="{56691086-A1C0-4192-9CA0-0D4377D22ABC}"/>
              </a:ext>
            </a:extLst>
          </p:cNvPr>
          <p:cNvSpPr txBox="1"/>
          <p:nvPr/>
        </p:nvSpPr>
        <p:spPr>
          <a:xfrm>
            <a:off x="4117245" y="3558622"/>
            <a:ext cx="3971590" cy="492436"/>
          </a:xfrm>
          <a:prstGeom prst="rect">
            <a:avLst/>
          </a:prstGeom>
          <a:noFill/>
        </p:spPr>
        <p:txBody>
          <a:bodyPr wrap="none" lIns="121915" tIns="60957" rIns="121915" bIns="60957" rtlCol="0">
            <a:spAutoFit/>
          </a:bodyPr>
          <a:lstStyle/>
          <a:p>
            <a:r>
              <a:rPr lang="zh-CN" altLang="en-US" sz="2400" dirty="0">
                <a:solidFill>
                  <a:schemeClr val="tx2">
                    <a:lumMod val="50000"/>
                  </a:schemeClr>
                </a:solidFill>
                <a:latin typeface="华文行楷" panose="02010800040101010101" pitchFamily="2" charset="-122"/>
                <a:ea typeface="华文行楷" panose="02010800040101010101" pitchFamily="2" charset="-122"/>
                <a:cs typeface="+mn-ea"/>
                <a:sym typeface="+mn-lt"/>
              </a:rPr>
              <a:t>算法 </a:t>
            </a:r>
            <a:r>
              <a:rPr lang="en-US" altLang="zh-CN" sz="2400" dirty="0">
                <a:solidFill>
                  <a:schemeClr val="tx2">
                    <a:lumMod val="50000"/>
                  </a:schemeClr>
                </a:solidFill>
                <a:latin typeface="华文行楷" panose="02010800040101010101" pitchFamily="2" charset="-122"/>
                <a:ea typeface="华文行楷" panose="02010800040101010101" pitchFamily="2" charset="-122"/>
                <a:cs typeface="+mn-ea"/>
                <a:sym typeface="+mn-lt"/>
              </a:rPr>
              <a:t>/</a:t>
            </a:r>
            <a:r>
              <a:rPr lang="zh-CN" altLang="en-US" sz="2400" dirty="0">
                <a:solidFill>
                  <a:schemeClr val="tx2">
                    <a:lumMod val="50000"/>
                  </a:schemeClr>
                </a:solidFill>
                <a:latin typeface="华文行楷" panose="02010800040101010101" pitchFamily="2" charset="-122"/>
                <a:ea typeface="华文行楷" panose="02010800040101010101" pitchFamily="2" charset="-122"/>
                <a:cs typeface="+mn-ea"/>
                <a:sym typeface="+mn-lt"/>
              </a:rPr>
              <a:t>项目 </a:t>
            </a:r>
            <a:r>
              <a:rPr lang="en-US" altLang="zh-CN" sz="2400" dirty="0">
                <a:solidFill>
                  <a:schemeClr val="tx2">
                    <a:lumMod val="50000"/>
                  </a:schemeClr>
                </a:solidFill>
                <a:latin typeface="华文行楷" panose="02010800040101010101" pitchFamily="2" charset="-122"/>
                <a:ea typeface="华文行楷" panose="02010800040101010101" pitchFamily="2" charset="-122"/>
                <a:cs typeface="+mn-ea"/>
                <a:sym typeface="+mn-lt"/>
              </a:rPr>
              <a:t>/</a:t>
            </a:r>
            <a:r>
              <a:rPr lang="zh-CN" altLang="en-US" sz="2400" dirty="0">
                <a:solidFill>
                  <a:schemeClr val="tx2">
                    <a:lumMod val="50000"/>
                  </a:schemeClr>
                </a:solidFill>
                <a:latin typeface="华文行楷" panose="02010800040101010101" pitchFamily="2" charset="-122"/>
                <a:ea typeface="华文行楷" panose="02010800040101010101" pitchFamily="2" charset="-122"/>
                <a:cs typeface="+mn-ea"/>
                <a:sym typeface="+mn-lt"/>
              </a:rPr>
              <a:t>宣传 </a:t>
            </a:r>
            <a:r>
              <a:rPr lang="en-US" altLang="zh-CN" sz="2400" dirty="0">
                <a:solidFill>
                  <a:schemeClr val="tx2">
                    <a:lumMod val="50000"/>
                  </a:schemeClr>
                </a:solidFill>
                <a:latin typeface="华文行楷" panose="02010800040101010101" pitchFamily="2" charset="-122"/>
                <a:ea typeface="华文行楷" panose="02010800040101010101" pitchFamily="2" charset="-122"/>
                <a:cs typeface="+mn-ea"/>
                <a:sym typeface="+mn-lt"/>
              </a:rPr>
              <a:t>/</a:t>
            </a:r>
            <a:r>
              <a:rPr lang="zh-CN" altLang="en-US" sz="2400" dirty="0">
                <a:solidFill>
                  <a:schemeClr val="tx2">
                    <a:lumMod val="50000"/>
                  </a:schemeClr>
                </a:solidFill>
                <a:latin typeface="华文行楷" panose="02010800040101010101" pitchFamily="2" charset="-122"/>
                <a:ea typeface="华文行楷" panose="02010800040101010101" pitchFamily="2" charset="-122"/>
                <a:cs typeface="+mn-ea"/>
                <a:sym typeface="+mn-lt"/>
              </a:rPr>
              <a:t>竞赛 </a:t>
            </a:r>
            <a:r>
              <a:rPr lang="en-US" altLang="zh-CN" sz="2400" dirty="0">
                <a:solidFill>
                  <a:schemeClr val="tx2">
                    <a:lumMod val="50000"/>
                  </a:schemeClr>
                </a:solidFill>
                <a:latin typeface="华文行楷" panose="02010800040101010101" pitchFamily="2" charset="-122"/>
                <a:ea typeface="华文行楷" panose="02010800040101010101" pitchFamily="2" charset="-122"/>
                <a:cs typeface="+mn-ea"/>
                <a:sym typeface="+mn-lt"/>
              </a:rPr>
              <a:t>/</a:t>
            </a:r>
            <a:r>
              <a:rPr lang="zh-CN" altLang="en-US" sz="2400" dirty="0">
                <a:solidFill>
                  <a:schemeClr val="tx2">
                    <a:lumMod val="50000"/>
                  </a:schemeClr>
                </a:solidFill>
                <a:latin typeface="华文行楷" panose="02010800040101010101" pitchFamily="2" charset="-122"/>
                <a:ea typeface="华文行楷" panose="02010800040101010101" pitchFamily="2" charset="-122"/>
                <a:cs typeface="+mn-ea"/>
                <a:sym typeface="+mn-lt"/>
              </a:rPr>
              <a:t>校队</a:t>
            </a:r>
          </a:p>
        </p:txBody>
      </p:sp>
      <p:sp>
        <p:nvSpPr>
          <p:cNvPr id="9" name="椭圆 8">
            <a:extLst>
              <a:ext uri="{FF2B5EF4-FFF2-40B4-BE49-F238E27FC236}">
                <a16:creationId xmlns:a16="http://schemas.microsoft.com/office/drawing/2014/main" id="{61BBBA73-1281-4BA1-9AAC-42A61D28C392}"/>
              </a:ext>
            </a:extLst>
          </p:cNvPr>
          <p:cNvSpPr/>
          <p:nvPr/>
        </p:nvSpPr>
        <p:spPr>
          <a:xfrm>
            <a:off x="396156" y="428311"/>
            <a:ext cx="73574" cy="73542"/>
          </a:xfrm>
          <a:prstGeom prst="ellipse">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767AF04-0086-4690-BAC9-01DE58A322EF}"/>
              </a:ext>
            </a:extLst>
          </p:cNvPr>
          <p:cNvSpPr/>
          <p:nvPr/>
        </p:nvSpPr>
        <p:spPr>
          <a:xfrm>
            <a:off x="11720652" y="428309"/>
            <a:ext cx="73574" cy="73542"/>
          </a:xfrm>
          <a:prstGeom prst="ellipse">
            <a:avLst/>
          </a:prstGeom>
          <a:solidFill>
            <a:schemeClr val="tx1">
              <a:lumMod val="95000"/>
              <a:lumOff val="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A3FF6CB-6268-4081-A193-7E15E9F672DC}"/>
              </a:ext>
            </a:extLst>
          </p:cNvPr>
          <p:cNvSpPr/>
          <p:nvPr/>
        </p:nvSpPr>
        <p:spPr>
          <a:xfrm>
            <a:off x="396156" y="6356147"/>
            <a:ext cx="73574" cy="73542"/>
          </a:xfrm>
          <a:prstGeom prst="ellipse">
            <a:avLst/>
          </a:prstGeom>
          <a:solidFill>
            <a:schemeClr val="tx1">
              <a:lumMod val="95000"/>
              <a:lumOff val="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1CE3AD3-1ABD-4CA0-9646-2BC07D3B982E}"/>
              </a:ext>
            </a:extLst>
          </p:cNvPr>
          <p:cNvSpPr/>
          <p:nvPr/>
        </p:nvSpPr>
        <p:spPr>
          <a:xfrm>
            <a:off x="11720652" y="6356147"/>
            <a:ext cx="73574" cy="73542"/>
          </a:xfrm>
          <a:prstGeom prst="ellipse">
            <a:avLst/>
          </a:prstGeom>
          <a:solidFill>
            <a:schemeClr val="tx1">
              <a:lumMod val="95000"/>
              <a:lumOff val="5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7683E717-ECCC-4272-B30C-38F0645ED339}"/>
              </a:ext>
            </a:extLst>
          </p:cNvPr>
          <p:cNvCxnSpPr>
            <a:cxnSpLocks/>
          </p:cNvCxnSpPr>
          <p:nvPr/>
        </p:nvCxnSpPr>
        <p:spPr>
          <a:xfrm>
            <a:off x="432943" y="465080"/>
            <a:ext cx="11832629" cy="0"/>
          </a:xfrm>
          <a:prstGeom prst="line">
            <a:avLst/>
          </a:prstGeom>
          <a:effectLst>
            <a:outerShdw blurRad="50800" dist="381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C9E67D7A-32B4-46B1-904E-237562C58569}"/>
              </a:ext>
            </a:extLst>
          </p:cNvPr>
          <p:cNvCxnSpPr>
            <a:cxnSpLocks/>
          </p:cNvCxnSpPr>
          <p:nvPr/>
        </p:nvCxnSpPr>
        <p:spPr>
          <a:xfrm>
            <a:off x="0" y="6392918"/>
            <a:ext cx="11757439" cy="0"/>
          </a:xfrm>
          <a:prstGeom prst="line">
            <a:avLst/>
          </a:prstGeom>
          <a:effectLst>
            <a:outerShdw blurRad="50800" dist="38100" dir="16200000"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C0323266-AE07-4265-8969-8977D9FC74A5}"/>
              </a:ext>
            </a:extLst>
          </p:cNvPr>
          <p:cNvCxnSpPr>
            <a:cxnSpLocks/>
          </p:cNvCxnSpPr>
          <p:nvPr/>
        </p:nvCxnSpPr>
        <p:spPr>
          <a:xfrm flipH="1">
            <a:off x="11752585" y="465080"/>
            <a:ext cx="4855" cy="6519918"/>
          </a:xfrm>
          <a:prstGeom prst="line">
            <a:avLst/>
          </a:prstGeom>
          <a:effectLst>
            <a:outerShdw blurRad="50800" dist="38100" dir="10800000" algn="r"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EE727C09-E600-4FCD-BB74-5ACC11AAF8E0}"/>
              </a:ext>
            </a:extLst>
          </p:cNvPr>
          <p:cNvCxnSpPr>
            <a:cxnSpLocks/>
          </p:cNvCxnSpPr>
          <p:nvPr/>
        </p:nvCxnSpPr>
        <p:spPr>
          <a:xfrm>
            <a:off x="432943" y="0"/>
            <a:ext cx="0" cy="6392918"/>
          </a:xfrm>
          <a:prstGeom prst="line">
            <a:avLst/>
          </a:prstGeom>
          <a:effectLst>
            <a:outerShdw blurRad="50800" dist="38100" algn="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76" name="椭圆 75">
            <a:extLst>
              <a:ext uri="{FF2B5EF4-FFF2-40B4-BE49-F238E27FC236}">
                <a16:creationId xmlns:a16="http://schemas.microsoft.com/office/drawing/2014/main" id="{EEFB3344-2BA4-40B4-A04F-5789C91137D6}"/>
              </a:ext>
            </a:extLst>
          </p:cNvPr>
          <p:cNvSpPr/>
          <p:nvPr/>
        </p:nvSpPr>
        <p:spPr>
          <a:xfrm>
            <a:off x="398492" y="6356142"/>
            <a:ext cx="73574" cy="73542"/>
          </a:xfrm>
          <a:prstGeom prst="ellipse">
            <a:avLst/>
          </a:prstGeom>
          <a:solidFill>
            <a:schemeClr val="tx1">
              <a:lumMod val="95000"/>
              <a:lumOff val="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B9AA8DC-E024-453A-8BF9-7C99CDA85EAE}"/>
              </a:ext>
            </a:extLst>
          </p:cNvPr>
          <p:cNvSpPr/>
          <p:nvPr/>
        </p:nvSpPr>
        <p:spPr>
          <a:xfrm>
            <a:off x="394538" y="428306"/>
            <a:ext cx="73574" cy="73542"/>
          </a:xfrm>
          <a:prstGeom prst="ellipse">
            <a:avLst/>
          </a:prstGeom>
          <a:solidFill>
            <a:schemeClr val="tx1">
              <a:lumMod val="95000"/>
              <a:lumOff val="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62A6C86-BD65-4E97-B7C1-A5E566E877B6}"/>
              </a:ext>
            </a:extLst>
          </p:cNvPr>
          <p:cNvSpPr/>
          <p:nvPr/>
        </p:nvSpPr>
        <p:spPr>
          <a:xfrm>
            <a:off x="11715798" y="6356143"/>
            <a:ext cx="73574" cy="73542"/>
          </a:xfrm>
          <a:prstGeom prst="ellipse">
            <a:avLst/>
          </a:prstGeom>
          <a:solidFill>
            <a:schemeClr val="tx1">
              <a:lumMod val="95000"/>
              <a:lumOff val="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13DA07B1-CEDB-4511-9B94-58F35E304912}"/>
              </a:ext>
            </a:extLst>
          </p:cNvPr>
          <p:cNvSpPr/>
          <p:nvPr/>
        </p:nvSpPr>
        <p:spPr>
          <a:xfrm>
            <a:off x="11722270" y="428306"/>
            <a:ext cx="73574" cy="73542"/>
          </a:xfrm>
          <a:prstGeom prst="ellipse">
            <a:avLst/>
          </a:prstGeom>
          <a:solidFill>
            <a:schemeClr val="tx1">
              <a:lumMod val="95000"/>
              <a:lumOff val="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165">
            <a:extLst>
              <a:ext uri="{FF2B5EF4-FFF2-40B4-BE49-F238E27FC236}">
                <a16:creationId xmlns:a16="http://schemas.microsoft.com/office/drawing/2014/main" id="{3BE27724-AB58-496C-B93E-F07EC83427E4}"/>
              </a:ext>
            </a:extLst>
          </p:cNvPr>
          <p:cNvSpPr/>
          <p:nvPr/>
        </p:nvSpPr>
        <p:spPr bwMode="auto">
          <a:xfrm>
            <a:off x="4209654" y="5315244"/>
            <a:ext cx="3308088" cy="487951"/>
          </a:xfrm>
          <a:prstGeom prst="roundRect">
            <a:avLst>
              <a:gd name="adj" fmla="val 50000"/>
            </a:avLst>
          </a:prstGeom>
          <a:solidFill>
            <a:schemeClr val="accent1">
              <a:lumMod val="50000"/>
            </a:schemeClr>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41" name="任意多边形 166">
            <a:extLst>
              <a:ext uri="{FF2B5EF4-FFF2-40B4-BE49-F238E27FC236}">
                <a16:creationId xmlns:a16="http://schemas.microsoft.com/office/drawing/2014/main" id="{F6D708B5-F3A6-425D-8D29-2352C60D5E3E}"/>
              </a:ext>
            </a:extLst>
          </p:cNvPr>
          <p:cNvSpPr/>
          <p:nvPr/>
        </p:nvSpPr>
        <p:spPr bwMode="auto">
          <a:xfrm>
            <a:off x="4082661" y="5211189"/>
            <a:ext cx="3573065" cy="69610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42" name="圆角矩形 167">
            <a:extLst>
              <a:ext uri="{FF2B5EF4-FFF2-40B4-BE49-F238E27FC236}">
                <a16:creationId xmlns:a16="http://schemas.microsoft.com/office/drawing/2014/main" id="{2462161E-B7FF-4E1F-8B71-35E14907DA96}"/>
              </a:ext>
            </a:extLst>
          </p:cNvPr>
          <p:cNvSpPr/>
          <p:nvPr/>
        </p:nvSpPr>
        <p:spPr bwMode="auto">
          <a:xfrm>
            <a:off x="4077330" y="5211189"/>
            <a:ext cx="3572736" cy="696063"/>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sp>
        <p:nvSpPr>
          <p:cNvPr id="39" name="矩形 38">
            <a:extLst>
              <a:ext uri="{FF2B5EF4-FFF2-40B4-BE49-F238E27FC236}">
                <a16:creationId xmlns:a16="http://schemas.microsoft.com/office/drawing/2014/main" id="{2B1ABE54-0E58-454A-8C74-ECC2AA6CA5B7}"/>
              </a:ext>
            </a:extLst>
          </p:cNvPr>
          <p:cNvSpPr/>
          <p:nvPr/>
        </p:nvSpPr>
        <p:spPr>
          <a:xfrm>
            <a:off x="4184259" y="5334521"/>
            <a:ext cx="3369870" cy="430618"/>
          </a:xfrm>
          <a:prstGeom prst="rect">
            <a:avLst/>
          </a:prstGeom>
          <a:effectLst/>
        </p:spPr>
        <p:txBody>
          <a:bodyPr wrap="none">
            <a:spAutoFit/>
          </a:bodyPr>
          <a:lstStyle/>
          <a:p>
            <a:pPr algn="ctr"/>
            <a:r>
              <a:rPr lang="zh-CN" altLang="en-US" sz="2200" dirty="0">
                <a:solidFill>
                  <a:schemeClr val="bg1"/>
                </a:solidFill>
                <a:cs typeface="+mn-ea"/>
                <a:sym typeface="+mn-lt"/>
              </a:rPr>
              <a:t>制作团队：</a:t>
            </a:r>
            <a:r>
              <a:rPr lang="en-US" altLang="zh-CN" sz="2200" dirty="0">
                <a:solidFill>
                  <a:schemeClr val="bg1"/>
                </a:solidFill>
                <a:cs typeface="+mn-ea"/>
                <a:sym typeface="+mn-lt"/>
              </a:rPr>
              <a:t>WIT ACM </a:t>
            </a:r>
            <a:r>
              <a:rPr lang="zh-CN" altLang="en-US" sz="2200" dirty="0">
                <a:solidFill>
                  <a:schemeClr val="bg1"/>
                </a:solidFill>
                <a:cs typeface="+mn-ea"/>
                <a:sym typeface="+mn-lt"/>
              </a:rPr>
              <a:t>协会</a:t>
            </a:r>
          </a:p>
        </p:txBody>
      </p:sp>
    </p:spTree>
    <p:extLst>
      <p:ext uri="{BB962C8B-B14F-4D97-AF65-F5344CB8AC3E}">
        <p14:creationId xmlns:p14="http://schemas.microsoft.com/office/powerpoint/2010/main" val="1923059049"/>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750"/>
                                        <p:tgtEl>
                                          <p:spTgt spid="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750"/>
                                        <p:tgtEl>
                                          <p:spTgt spid="1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750"/>
                                        <p:tgtEl>
                                          <p:spTgt spid="11"/>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750"/>
                                        <p:tgtEl>
                                          <p:spTgt spid="12"/>
                                        </p:tgtEl>
                                      </p:cBhvr>
                                    </p:animEffect>
                                  </p:childTnLst>
                                </p:cTn>
                              </p:par>
                            </p:childTnLst>
                          </p:cTn>
                        </p:par>
                        <p:par>
                          <p:cTn id="17" fill="hold">
                            <p:stCondLst>
                              <p:cond delay="750"/>
                            </p:stCondLst>
                            <p:childTnLst>
                              <p:par>
                                <p:cTn id="18" presetID="42" presetClass="path" presetSubtype="0" fill="hold" grpId="1" nodeType="afterEffect">
                                  <p:stCondLst>
                                    <p:cond delay="0"/>
                                  </p:stCondLst>
                                  <p:childTnLst>
                                    <p:animMotion origin="layout" path="M 3.125E-6 -4.07407E-6 L 0.9733 -4.07407E-6 " pathEditMode="relative" rAng="0" ptsTypes="AA">
                                      <p:cBhvr>
                                        <p:cTn id="19" dur="1000" fill="hold"/>
                                        <p:tgtEl>
                                          <p:spTgt spid="9"/>
                                        </p:tgtEl>
                                        <p:attrNameLst>
                                          <p:attrName>ppt_x</p:attrName>
                                          <p:attrName>ppt_y</p:attrName>
                                        </p:attrNameLst>
                                      </p:cBhvr>
                                      <p:rCtr x="48659" y="0"/>
                                    </p:animMotion>
                                  </p:childTnLst>
                                </p:cTn>
                              </p:par>
                              <p:par>
                                <p:cTn id="20" presetID="22" presetClass="entr" presetSubtype="8"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250"/>
                                        <p:tgtEl>
                                          <p:spTgt spid="18"/>
                                        </p:tgtEl>
                                      </p:cBhvr>
                                    </p:animEffect>
                                  </p:childTnLst>
                                </p:cTn>
                              </p:par>
                              <p:par>
                                <p:cTn id="23" presetID="42" presetClass="path" presetSubtype="0" fill="hold" grpId="1" nodeType="withEffect">
                                  <p:stCondLst>
                                    <p:cond delay="0"/>
                                  </p:stCondLst>
                                  <p:childTnLst>
                                    <p:animMotion origin="layout" path="M -0.00013 -4.07407E-6 L -0.00013 0.95324 " pathEditMode="relative" rAng="0" ptsTypes="AA">
                                      <p:cBhvr>
                                        <p:cTn id="24" dur="1000" fill="hold"/>
                                        <p:tgtEl>
                                          <p:spTgt spid="10"/>
                                        </p:tgtEl>
                                        <p:attrNameLst>
                                          <p:attrName>ppt_x</p:attrName>
                                          <p:attrName>ppt_y</p:attrName>
                                        </p:attrNameLst>
                                      </p:cBhvr>
                                      <p:rCtr x="0" y="47662"/>
                                    </p:animMotion>
                                  </p:childTnLst>
                                </p:cTn>
                              </p:par>
                              <p:par>
                                <p:cTn id="25" presetID="2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1250"/>
                                        <p:tgtEl>
                                          <p:spTgt spid="21"/>
                                        </p:tgtEl>
                                      </p:cBhvr>
                                    </p:animEffect>
                                  </p:childTnLst>
                                </p:cTn>
                              </p:par>
                              <p:par>
                                <p:cTn id="28" presetID="42" presetClass="path" presetSubtype="0" fill="hold" grpId="1" nodeType="withEffect">
                                  <p:stCondLst>
                                    <p:cond delay="0"/>
                                  </p:stCondLst>
                                  <p:childTnLst>
                                    <p:animMotion origin="layout" path="M 3.125E-6 4.07407E-6 L 3.125E-6 -0.9463 " pathEditMode="relative" rAng="0" ptsTypes="AA">
                                      <p:cBhvr>
                                        <p:cTn id="29" dur="1000" fill="hold"/>
                                        <p:tgtEl>
                                          <p:spTgt spid="11"/>
                                        </p:tgtEl>
                                        <p:attrNameLst>
                                          <p:attrName>ppt_x</p:attrName>
                                          <p:attrName>ppt_y</p:attrName>
                                        </p:attrNameLst>
                                      </p:cBhvr>
                                      <p:rCtr x="0" y="-47315"/>
                                    </p:animMotion>
                                  </p:childTnLst>
                                </p:cTn>
                              </p:par>
                              <p:par>
                                <p:cTn id="30" presetID="22" presetClass="entr" presetSubtype="2"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right)">
                                      <p:cBhvr>
                                        <p:cTn id="32" dur="1250"/>
                                        <p:tgtEl>
                                          <p:spTgt spid="19"/>
                                        </p:tgtEl>
                                      </p:cBhvr>
                                    </p:animEffect>
                                  </p:childTnLst>
                                </p:cTn>
                              </p:par>
                              <p:par>
                                <p:cTn id="33" presetID="42" presetClass="path" presetSubtype="0" fill="hold" grpId="1" nodeType="withEffect">
                                  <p:stCondLst>
                                    <p:cond delay="0"/>
                                  </p:stCondLst>
                                  <p:childTnLst>
                                    <p:animMotion origin="layout" path="M -2.91667E-6 4.07407E-6 L -0.96862 4.07407E-6 " pathEditMode="relative" rAng="0" ptsTypes="AA">
                                      <p:cBhvr>
                                        <p:cTn id="34" dur="1000" fill="hold"/>
                                        <p:tgtEl>
                                          <p:spTgt spid="12"/>
                                        </p:tgtEl>
                                        <p:attrNameLst>
                                          <p:attrName>ppt_x</p:attrName>
                                          <p:attrName>ppt_y</p:attrName>
                                        </p:attrNameLst>
                                      </p:cBhvr>
                                      <p:rCtr x="-48438" y="0"/>
                                    </p:animMotion>
                                  </p:childTnLst>
                                </p:cTn>
                              </p:par>
                              <p:par>
                                <p:cTn id="35" presetID="22" presetClass="entr" presetSubtype="4"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1250"/>
                                        <p:tgtEl>
                                          <p:spTgt spid="22"/>
                                        </p:tgtEl>
                                      </p:cBhvr>
                                    </p:animEffect>
                                  </p:childTnLst>
                                </p:cTn>
                              </p:par>
                            </p:childTnLst>
                          </p:cTn>
                        </p:par>
                        <p:par>
                          <p:cTn id="38" fill="hold">
                            <p:stCondLst>
                              <p:cond delay="2000"/>
                            </p:stCondLst>
                            <p:childTnLst>
                              <p:par>
                                <p:cTn id="39" presetID="16" presetClass="entr" presetSubtype="37" fill="hold" grpId="0" nodeType="after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barn(outVertical)">
                                      <p:cBhvr>
                                        <p:cTn id="41" dur="500"/>
                                        <p:tgtEl>
                                          <p:spTgt spid="76"/>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barn(outVertical)">
                                      <p:cBhvr>
                                        <p:cTn id="44" dur="500"/>
                                        <p:tgtEl>
                                          <p:spTgt spid="78"/>
                                        </p:tgtEl>
                                      </p:cBhvr>
                                    </p:animEffect>
                                  </p:childTnLst>
                                </p:cTn>
                              </p:par>
                              <p:par>
                                <p:cTn id="45" presetID="16" presetClass="entr" presetSubtype="37"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barn(outVertical)">
                                      <p:cBhvr>
                                        <p:cTn id="47" dur="500"/>
                                        <p:tgtEl>
                                          <p:spTgt spid="79"/>
                                        </p:tgtEl>
                                      </p:cBhvr>
                                    </p:animEffect>
                                  </p:childTnLst>
                                </p:cTn>
                              </p:par>
                              <p:par>
                                <p:cTn id="48" presetID="16" presetClass="entr" presetSubtype="37" fill="hold" grpId="0"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barn(outVertical)">
                                      <p:cBhvr>
                                        <p:cTn id="50" dur="500"/>
                                        <p:tgtEl>
                                          <p:spTgt spid="80"/>
                                        </p:tgtEl>
                                      </p:cBhvr>
                                    </p:animEffect>
                                  </p:childTnLst>
                                </p:cTn>
                              </p:par>
                            </p:childTnLst>
                          </p:cTn>
                        </p:par>
                        <p:par>
                          <p:cTn id="51" fill="hold">
                            <p:stCondLst>
                              <p:cond delay="2500"/>
                            </p:stCondLst>
                            <p:childTnLst>
                              <p:par>
                                <p:cTn id="52" presetID="16" presetClass="entr" presetSubtype="21" fill="hold" grpId="0" nodeType="after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barn(inVertical)">
                                      <p:cBhvr>
                                        <p:cTn id="54" dur="500"/>
                                        <p:tgtEl>
                                          <p:spTgt spid="74"/>
                                        </p:tgtEl>
                                      </p:cBhvr>
                                    </p:animEffect>
                                  </p:childTnLst>
                                </p:cTn>
                              </p:par>
                              <p:par>
                                <p:cTn id="55" presetID="42" presetClass="entr" presetSubtype="0" fill="hold" nodeType="withEffect">
                                  <p:stCondLst>
                                    <p:cond delay="0"/>
                                  </p:stCondLst>
                                  <p:iterate type="lt">
                                    <p:tmPct val="10000"/>
                                  </p:iterate>
                                  <p:childTnLst>
                                    <p:set>
                                      <p:cBhvr>
                                        <p:cTn id="56" dur="1" fill="hold">
                                          <p:stCondLst>
                                            <p:cond delay="0"/>
                                          </p:stCondLst>
                                        </p:cTn>
                                        <p:tgtEl>
                                          <p:spTgt spid="4">
                                            <p:txEl>
                                              <p:pRg st="0" end="0"/>
                                            </p:txEl>
                                          </p:spTgt>
                                        </p:tgtEl>
                                        <p:attrNameLst>
                                          <p:attrName>style.visibility</p:attrName>
                                        </p:attrNameLst>
                                      </p:cBhvr>
                                      <p:to>
                                        <p:strVal val="visible"/>
                                      </p:to>
                                    </p:set>
                                    <p:animEffect transition="in" filter="fade">
                                      <p:cBhvr>
                                        <p:cTn id="57" dur="1000"/>
                                        <p:tgtEl>
                                          <p:spTgt spid="4">
                                            <p:txEl>
                                              <p:pRg st="0" end="0"/>
                                            </p:txEl>
                                          </p:spTgt>
                                        </p:tgtEl>
                                      </p:cBhvr>
                                    </p:animEffect>
                                    <p:anim calcmode="lin" valueType="num">
                                      <p:cBhvr>
                                        <p:cTn id="5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500"/>
                                  </p:stCondLst>
                                  <p:iterate type="wd">
                                    <p:tmPct val="7000"/>
                                  </p:iterate>
                                  <p:childTnLst>
                                    <p:set>
                                      <p:cBhvr>
                                        <p:cTn id="61" dur="1" fill="hold">
                                          <p:stCondLst>
                                            <p:cond delay="0"/>
                                          </p:stCondLst>
                                        </p:cTn>
                                        <p:tgtEl>
                                          <p:spTgt spid="4">
                                            <p:txEl>
                                              <p:pRg st="1" end="1"/>
                                            </p:txEl>
                                          </p:spTgt>
                                        </p:tgtEl>
                                        <p:attrNameLst>
                                          <p:attrName>style.visibility</p:attrName>
                                        </p:attrNameLst>
                                      </p:cBhvr>
                                      <p:to>
                                        <p:strVal val="visible"/>
                                      </p:to>
                                    </p:set>
                                    <p:animEffect transition="in" filter="fade">
                                      <p:cBhvr>
                                        <p:cTn id="62" dur="1000"/>
                                        <p:tgtEl>
                                          <p:spTgt spid="4">
                                            <p:txEl>
                                              <p:pRg st="1" end="1"/>
                                            </p:txEl>
                                          </p:spTgt>
                                        </p:tgtEl>
                                      </p:cBhvr>
                                    </p:animEffect>
                                    <p:anim calcmode="lin" valueType="num">
                                      <p:cBhvr>
                                        <p:cTn id="6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1000"/>
                                  </p:stCondLst>
                                  <p:iterate type="wd">
                                    <p:tmPct val="7000"/>
                                  </p:iterate>
                                  <p:childTnLst>
                                    <p:set>
                                      <p:cBhvr>
                                        <p:cTn id="66" dur="1" fill="hold">
                                          <p:stCondLst>
                                            <p:cond delay="0"/>
                                          </p:stCondLst>
                                        </p:cTn>
                                        <p:tgtEl>
                                          <p:spTgt spid="5"/>
                                        </p:tgtEl>
                                        <p:attrNameLst>
                                          <p:attrName>style.visibility</p:attrName>
                                        </p:attrNameLst>
                                      </p:cBhvr>
                                      <p:to>
                                        <p:strVal val="visible"/>
                                      </p:to>
                                    </p:set>
                                    <p:animEffect transition="in" filter="fade">
                                      <p:cBhvr>
                                        <p:cTn id="67" dur="1000"/>
                                        <p:tgtEl>
                                          <p:spTgt spid="5"/>
                                        </p:tgtEl>
                                      </p:cBhvr>
                                    </p:animEffect>
                                    <p:anim calcmode="lin" valueType="num">
                                      <p:cBhvr>
                                        <p:cTn id="68" dur="1000" fill="hold"/>
                                        <p:tgtEl>
                                          <p:spTgt spid="5"/>
                                        </p:tgtEl>
                                        <p:attrNameLst>
                                          <p:attrName>ppt_x</p:attrName>
                                        </p:attrNameLst>
                                      </p:cBhvr>
                                      <p:tavLst>
                                        <p:tav tm="0">
                                          <p:val>
                                            <p:strVal val="#ppt_x"/>
                                          </p:val>
                                        </p:tav>
                                        <p:tav tm="100000">
                                          <p:val>
                                            <p:strVal val="#ppt_x"/>
                                          </p:val>
                                        </p:tav>
                                      </p:tavLst>
                                    </p:anim>
                                    <p:anim calcmode="lin" valueType="num">
                                      <p:cBhvr>
                                        <p:cTn id="69" dur="1000" fill="hold"/>
                                        <p:tgtEl>
                                          <p:spTgt spid="5"/>
                                        </p:tgtEl>
                                        <p:attrNameLst>
                                          <p:attrName>ppt_y</p:attrName>
                                        </p:attrNameLst>
                                      </p:cBhvr>
                                      <p:tavLst>
                                        <p:tav tm="0">
                                          <p:val>
                                            <p:strVal val="#ppt_y+.1"/>
                                          </p:val>
                                        </p:tav>
                                        <p:tav tm="100000">
                                          <p:val>
                                            <p:strVal val="#ppt_y"/>
                                          </p:val>
                                        </p:tav>
                                      </p:tavLst>
                                    </p:anim>
                                  </p:childTnLst>
                                </p:cTn>
                              </p:par>
                            </p:childTnLst>
                          </p:cTn>
                        </p:par>
                        <p:par>
                          <p:cTn id="70" fill="hold">
                            <p:stCondLst>
                              <p:cond delay="5130"/>
                            </p:stCondLst>
                            <p:childTnLst>
                              <p:par>
                                <p:cTn id="71" presetID="21" presetClass="entr" presetSubtype="1"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heel(1)">
                                      <p:cBhvr>
                                        <p:cTn id="73" dur="1000"/>
                                        <p:tgtEl>
                                          <p:spTgt spid="42"/>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heel(1)">
                                      <p:cBhvr>
                                        <p:cTn id="76" dur="1000"/>
                                        <p:tgtEl>
                                          <p:spTgt spid="41"/>
                                        </p:tgtEl>
                                      </p:cBhvr>
                                    </p:animEffect>
                                  </p:childTnLst>
                                </p:cTn>
                              </p:par>
                            </p:childTnLst>
                          </p:cTn>
                        </p:par>
                        <p:par>
                          <p:cTn id="77" fill="hold">
                            <p:stCondLst>
                              <p:cond delay="6130"/>
                            </p:stCondLst>
                            <p:childTnLst>
                              <p:par>
                                <p:cTn id="78" presetID="16" presetClass="entr" presetSubtype="21"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barn(inVertical)">
                                      <p:cBhvr>
                                        <p:cTn id="80" dur="500"/>
                                        <p:tgtEl>
                                          <p:spTgt spid="40"/>
                                        </p:tgtEl>
                                      </p:cBhvr>
                                    </p:animEffect>
                                  </p:childTnLst>
                                </p:cTn>
                              </p:par>
                            </p:childTnLst>
                          </p:cTn>
                        </p:par>
                        <p:par>
                          <p:cTn id="81" fill="hold">
                            <p:stCondLst>
                              <p:cond delay="6630"/>
                            </p:stCondLst>
                            <p:childTnLst>
                              <p:par>
                                <p:cTn id="82" presetID="42" presetClass="entr" presetSubtype="0" fill="hold" nodeType="afterEffect">
                                  <p:stCondLst>
                                    <p:cond delay="0"/>
                                  </p:stCondLst>
                                  <p:iterate type="wd">
                                    <p:tmPct val="10000"/>
                                  </p:iterate>
                                  <p:childTnLst>
                                    <p:set>
                                      <p:cBhvr>
                                        <p:cTn id="83" dur="1" fill="hold">
                                          <p:stCondLst>
                                            <p:cond delay="0"/>
                                          </p:stCondLst>
                                        </p:cTn>
                                        <p:tgtEl>
                                          <p:spTgt spid="39">
                                            <p:txEl>
                                              <p:pRg st="0" end="0"/>
                                            </p:txEl>
                                          </p:spTgt>
                                        </p:tgtEl>
                                        <p:attrNameLst>
                                          <p:attrName>style.visibility</p:attrName>
                                        </p:attrNameLst>
                                      </p:cBhvr>
                                      <p:to>
                                        <p:strVal val="visible"/>
                                      </p:to>
                                    </p:set>
                                    <p:animEffect transition="in" filter="fade">
                                      <p:cBhvr>
                                        <p:cTn id="84" dur="1000"/>
                                        <p:tgtEl>
                                          <p:spTgt spid="39">
                                            <p:txEl>
                                              <p:pRg st="0" end="0"/>
                                            </p:txEl>
                                          </p:spTgt>
                                        </p:tgtEl>
                                      </p:cBhvr>
                                    </p:animEffect>
                                    <p:anim calcmode="lin" valueType="num">
                                      <p:cBhvr>
                                        <p:cTn id="85"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5" grpId="0"/>
      <p:bldP spid="9" grpId="0" animBg="1"/>
      <p:bldP spid="9" grpId="1" animBg="1"/>
      <p:bldP spid="10" grpId="0" animBg="1"/>
      <p:bldP spid="10" grpId="1" animBg="1"/>
      <p:bldP spid="11" grpId="0" animBg="1"/>
      <p:bldP spid="11" grpId="1" animBg="1"/>
      <p:bldP spid="12" grpId="0" animBg="1"/>
      <p:bldP spid="12" grpId="1" animBg="1"/>
      <p:bldP spid="76" grpId="0" animBg="1"/>
      <p:bldP spid="78" grpId="0" animBg="1"/>
      <p:bldP spid="79" grpId="0" animBg="1"/>
      <p:bldP spid="80" grpId="0" animBg="1"/>
      <p:bldP spid="40" grpId="0" animBg="1"/>
      <p:bldP spid="41" grpId="0" animBg="1"/>
      <p:bldP spid="4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3203" y="3692638"/>
            <a:ext cx="3657298" cy="3657298"/>
          </a:xfrm>
          <a:prstGeom prst="rect">
            <a:avLst/>
          </a:prstGeom>
        </p:spPr>
      </p:pic>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sp>
        <p:nvSpPr>
          <p:cNvPr id="65" name="MH_Picture_3"/>
          <p:cNvSpPr/>
          <p:nvPr>
            <p:custDataLst>
              <p:tags r:id="rId1"/>
            </p:custDataLst>
          </p:nvPr>
        </p:nvSpPr>
        <p:spPr>
          <a:xfrm>
            <a:off x="1388064" y="2036318"/>
            <a:ext cx="4448233" cy="3168351"/>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7" name="MH_SubTitle_1"/>
          <p:cNvSpPr txBox="1">
            <a:spLocks noChangeArrowheads="1"/>
          </p:cNvSpPr>
          <p:nvPr>
            <p:custDataLst>
              <p:tags r:id="rId2"/>
            </p:custDataLst>
          </p:nvPr>
        </p:nvSpPr>
        <p:spPr bwMode="auto">
          <a:xfrm>
            <a:off x="7576185" y="1911350"/>
            <a:ext cx="1797685" cy="420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endParaRPr lang="zh-CN" altLang="zh-CN" sz="1600" dirty="0">
              <a:solidFill>
                <a:srgbClr val="30BAA0"/>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2609" y="-886069"/>
            <a:ext cx="5181162" cy="3310646"/>
          </a:xfrm>
          <a:prstGeom prst="rect">
            <a:avLst/>
          </a:prstGeom>
        </p:spPr>
      </p:pic>
      <p:grpSp>
        <p:nvGrpSpPr>
          <p:cNvPr id="30" name="组合 55"/>
          <p:cNvGrpSpPr/>
          <p:nvPr/>
        </p:nvGrpSpPr>
        <p:grpSpPr bwMode="auto">
          <a:xfrm>
            <a:off x="4193818" y="177245"/>
            <a:ext cx="3573065" cy="696471"/>
            <a:chOff x="3791743" y="5346472"/>
            <a:chExt cx="5833187" cy="1152803"/>
          </a:xfrm>
          <a:effectLst/>
        </p:grpSpPr>
        <p:sp>
          <p:nvSpPr>
            <p:cNvPr id="31" name="任意多边形 166"/>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32" name="圆角矩形 165"/>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dirty="0">
                  <a:solidFill>
                    <a:srgbClr val="EB3F32"/>
                  </a:solidFill>
                  <a:latin typeface="微软雅黑" panose="020B0503020204020204" pitchFamily="34" charset="-122"/>
                  <a:ea typeface="微软雅黑" panose="020B0503020204020204" pitchFamily="34" charset="-122"/>
                </a:rPr>
                <a:t>ACM-ICPC</a:t>
              </a:r>
              <a:r>
                <a:rPr lang="zh-CN" altLang="en-US" b="1" dirty="0">
                  <a:solidFill>
                    <a:srgbClr val="EB3F32"/>
                  </a:solidFill>
                  <a:latin typeface="微软雅黑" panose="020B0503020204020204" pitchFamily="34" charset="-122"/>
                  <a:ea typeface="微软雅黑" panose="020B0503020204020204" pitchFamily="34" charset="-122"/>
                </a:rPr>
                <a:t>赛事含金量</a:t>
              </a:r>
            </a:p>
          </p:txBody>
        </p:sp>
        <p:sp>
          <p:nvSpPr>
            <p:cNvPr id="33" name="圆角矩形 167"/>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grpSp>
      <p:sp>
        <p:nvSpPr>
          <p:cNvPr id="3" name="文本框 2"/>
          <p:cNvSpPr txBox="1"/>
          <p:nvPr/>
        </p:nvSpPr>
        <p:spPr>
          <a:xfrm>
            <a:off x="6356350" y="1206500"/>
            <a:ext cx="5404485" cy="5179695"/>
          </a:xfrm>
          <a:prstGeom prst="rect">
            <a:avLst/>
          </a:prstGeom>
          <a:noFill/>
        </p:spPr>
        <p:txBody>
          <a:bodyPr wrap="square" rtlCol="0" anchor="t">
            <a:spAutoFit/>
          </a:bodyPr>
          <a:lstStyle/>
          <a:p>
            <a:pPr>
              <a:lnSpc>
                <a:spcPct val="150000"/>
              </a:lnSpc>
              <a:spcBef>
                <a:spcPts val="800"/>
              </a:spcBef>
            </a:pPr>
            <a:r>
              <a:rPr altLang="zh-CN" dirty="0">
                <a:solidFill>
                  <a:srgbClr val="404040"/>
                </a:solidFill>
                <a:latin typeface="方正正纤黑简体" panose="02000000000000000000" pitchFamily="2" charset="-122"/>
                <a:ea typeface="方正正纤黑简体" panose="02000000000000000000" pitchFamily="2" charset="-122"/>
                <a:sym typeface="+mn-ea"/>
              </a:rPr>
              <a:t>因为比赛规模的逐渐扩大，ACM-ICPC比赛也渐渐形成了一个完备的比赛体系，每一届比赛都由</a:t>
            </a:r>
            <a:r>
              <a:rPr altLang="zh-CN" dirty="0">
                <a:solidFill>
                  <a:srgbClr val="FF0000"/>
                </a:solidFill>
                <a:latin typeface="方正正纤黑简体" panose="02000000000000000000" pitchFamily="2" charset="-122"/>
                <a:ea typeface="方正正纤黑简体" panose="02000000000000000000" pitchFamily="2" charset="-122"/>
                <a:sym typeface="+mn-ea"/>
              </a:rPr>
              <a:t>网络预选赛、各大洲区域赛分站赛、区域总决赛和世界总决赛</a:t>
            </a:r>
            <a:r>
              <a:rPr altLang="zh-CN" dirty="0">
                <a:solidFill>
                  <a:srgbClr val="404040"/>
                </a:solidFill>
                <a:latin typeface="方正正纤黑简体" panose="02000000000000000000" pitchFamily="2" charset="-122"/>
                <a:ea typeface="方正正纤黑简体" panose="02000000000000000000" pitchFamily="2" charset="-122"/>
                <a:sym typeface="+mn-ea"/>
              </a:rPr>
              <a:t>这四个部分组成，首先由网络赛决定出线名额，然后各出线学校派参赛队前往分站赛现场，与来自各高校的顶尖选手同台竞技，在现场赛成绩优异的学校将有机会代表中国出征世界总决赛。</a:t>
            </a:r>
            <a:endParaRPr altLang="zh-CN" dirty="0">
              <a:solidFill>
                <a:srgbClr val="404040"/>
              </a:solidFill>
              <a:latin typeface="方正正纤黑简体" panose="02000000000000000000" pitchFamily="2" charset="-122"/>
              <a:ea typeface="方正正纤黑简体" panose="02000000000000000000" pitchFamily="2" charset="-122"/>
            </a:endParaRPr>
          </a:p>
          <a:p>
            <a:pPr>
              <a:lnSpc>
                <a:spcPct val="150000"/>
              </a:lnSpc>
              <a:spcBef>
                <a:spcPts val="800"/>
              </a:spcBef>
            </a:pPr>
            <a:r>
              <a:rPr altLang="zh-CN" dirty="0">
                <a:solidFill>
                  <a:srgbClr val="404040"/>
                </a:solidFill>
                <a:latin typeface="方正正纤黑简体" panose="02000000000000000000" pitchFamily="2" charset="-122"/>
                <a:ea typeface="方正正纤黑简体" panose="02000000000000000000" pitchFamily="2" charset="-122"/>
                <a:sym typeface="+mn-ea"/>
              </a:rPr>
              <a:t>凡是在各大洲区域赛中获奖的同学，这将是一块绝佳的敲门砖，可以申请</a:t>
            </a:r>
            <a:r>
              <a:rPr altLang="zh-CN" dirty="0">
                <a:solidFill>
                  <a:srgbClr val="FF0000"/>
                </a:solidFill>
                <a:latin typeface="方正正纤黑简体" panose="02000000000000000000" pitchFamily="2" charset="-122"/>
                <a:ea typeface="方正正纤黑简体" panose="02000000000000000000" pitchFamily="2" charset="-122"/>
                <a:sym typeface="+mn-ea"/>
              </a:rPr>
              <a:t>包括清华北大在内的各知名高校免试推研资格。</a:t>
            </a:r>
            <a:r>
              <a:rPr altLang="zh-CN" dirty="0">
                <a:solidFill>
                  <a:srgbClr val="404040"/>
                </a:solidFill>
                <a:latin typeface="方正正纤黑简体" panose="02000000000000000000" pitchFamily="2" charset="-122"/>
                <a:ea typeface="方正正纤黑简体" panose="02000000000000000000" pitchFamily="2" charset="-122"/>
                <a:sym typeface="+mn-ea"/>
              </a:rPr>
              <a:t>凡是在区域赛中拿到金奖，更是会成为</a:t>
            </a:r>
            <a:r>
              <a:rPr altLang="zh-CN" dirty="0">
                <a:solidFill>
                  <a:srgbClr val="FF0000"/>
                </a:solidFill>
                <a:latin typeface="方正正纤黑简体" panose="02000000000000000000" pitchFamily="2" charset="-122"/>
                <a:ea typeface="方正正纤黑简体" panose="02000000000000000000" pitchFamily="2" charset="-122"/>
                <a:sym typeface="+mn-ea"/>
              </a:rPr>
              <a:t>百度、谷歌、阿里</a:t>
            </a:r>
            <a:r>
              <a:rPr altLang="zh-CN" dirty="0">
                <a:solidFill>
                  <a:srgbClr val="404040"/>
                </a:solidFill>
                <a:latin typeface="方正正纤黑简体" panose="02000000000000000000" pitchFamily="2" charset="-122"/>
                <a:ea typeface="方正正纤黑简体" panose="02000000000000000000" pitchFamily="2" charset="-122"/>
                <a:sym typeface="+mn-ea"/>
              </a:rPr>
              <a:t>等知名互联网公司争相抢夺的对象。</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2" presetClass="entr" presetSubtype="8" fill="hold" grpId="0" nodeType="afterEffect" p14:presetBounceEnd="48000">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14:bounceEnd="48000">
                                          <p:cBhvr additive="base">
                                            <p:cTn id="11" dur="500" fill="hold"/>
                                            <p:tgtEl>
                                              <p:spTgt spid="65"/>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0-#ppt_w/2"/>
                                              </p:val>
                                            </p:tav>
                                            <p:tav tm="100000">
                                              <p:val>
                                                <p:strVal val="#ppt_x"/>
                                              </p:val>
                                            </p:tav>
                                          </p:tavLst>
                                        </p:anim>
                                        <p:anim calcmode="lin" valueType="num">
                                          <p:cBhvr additive="base">
                                            <p:cTn id="12"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7495" y="781860"/>
            <a:ext cx="2504846" cy="2294870"/>
          </a:xfrm>
          <a:prstGeom prst="rect">
            <a:avLst/>
          </a:prstGeom>
        </p:spPr>
      </p:pic>
      <p:sp>
        <p:nvSpPr>
          <p:cNvPr id="49" name="矩形 48"/>
          <p:cNvSpPr/>
          <p:nvPr/>
        </p:nvSpPr>
        <p:spPr>
          <a:xfrm>
            <a:off x="5465538" y="1397151"/>
            <a:ext cx="1148758" cy="1107996"/>
          </a:xfrm>
          <a:prstGeom prst="rect">
            <a:avLst/>
          </a:prstGeom>
        </p:spPr>
        <p:txBody>
          <a:bodyPr wrap="square">
            <a:spAutoFit/>
          </a:bodyPr>
          <a:lstStyle/>
          <a:p>
            <a:pPr algn="ctr"/>
            <a:r>
              <a:rPr lang="en-US" altLang="zh-CN" sz="6600" b="1" dirty="0">
                <a:solidFill>
                  <a:srgbClr val="FA6A31"/>
                </a:solidFill>
                <a:ea typeface="微软雅黑" panose="020B0503020204020204" pitchFamily="34" charset="-122"/>
                <a:cs typeface="+mn-ea"/>
                <a:sym typeface="+mn-lt"/>
              </a:rPr>
              <a:t>03</a:t>
            </a:r>
            <a:endParaRPr lang="zh-CN" altLang="en-US" sz="6600" b="1" dirty="0">
              <a:solidFill>
                <a:srgbClr val="FA6A31"/>
              </a:solidFill>
              <a:ea typeface="微软雅黑" panose="020B0503020204020204" pitchFamily="34" charset="-122"/>
              <a:cs typeface="+mn-ea"/>
              <a:sym typeface="+mn-lt"/>
            </a:endParaRPr>
          </a:p>
        </p:txBody>
      </p:sp>
      <p:pic>
        <p:nvPicPr>
          <p:cNvPr id="64" name="图片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9597" y="3939947"/>
            <a:ext cx="5460610" cy="1277004"/>
          </a:xfrm>
          <a:prstGeom prst="rect">
            <a:avLst/>
          </a:prstGeom>
        </p:spPr>
      </p:pic>
      <p:sp>
        <p:nvSpPr>
          <p:cNvPr id="66" name="TextBox 11"/>
          <p:cNvSpPr txBox="1"/>
          <p:nvPr/>
        </p:nvSpPr>
        <p:spPr>
          <a:xfrm>
            <a:off x="4058630" y="4578449"/>
            <a:ext cx="3962574" cy="242864"/>
          </a:xfrm>
          <a:prstGeom prst="rect">
            <a:avLst/>
          </a:prstGeom>
          <a:noFill/>
        </p:spPr>
        <p:txBody>
          <a:bodyPr wrap="none" lIns="360000" tIns="0" rIns="0" bIns="0" anchor="b" anchorCtr="0">
            <a:noAutofit/>
          </a:bodyPr>
          <a:lstStyle/>
          <a:p>
            <a:pPr algn="ctr">
              <a:buNone/>
            </a:pPr>
            <a:r>
              <a:rPr lang="en-US" altLang="zh-CN" sz="2800" b="1" dirty="0">
                <a:solidFill>
                  <a:srgbClr val="FA6A31"/>
                </a:solidFill>
                <a:latin typeface="微软雅黑" panose="020B0503020204020204" pitchFamily="34" charset="-122"/>
                <a:ea typeface="微软雅黑" panose="020B0503020204020204" pitchFamily="34" charset="-122"/>
                <a:cs typeface="+mn-ea"/>
                <a:sym typeface="+mn-lt"/>
              </a:rPr>
              <a:t>ACM</a:t>
            </a:r>
            <a:r>
              <a:rPr lang="zh-CN" altLang="en-US" sz="2800" b="1" dirty="0">
                <a:solidFill>
                  <a:srgbClr val="FA6A31"/>
                </a:solidFill>
                <a:latin typeface="微软雅黑" panose="020B0503020204020204" pitchFamily="34" charset="-122"/>
                <a:ea typeface="微软雅黑" panose="020B0503020204020204" pitchFamily="34" charset="-122"/>
                <a:cs typeface="+mn-ea"/>
                <a:sym typeface="+mn-lt"/>
              </a:rPr>
              <a:t>协会发展历程</a:t>
            </a:r>
          </a:p>
        </p:txBody>
      </p:sp>
      <p:pic>
        <p:nvPicPr>
          <p:cNvPr id="69" name="图片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158" y="36331"/>
            <a:ext cx="6810375" cy="3686175"/>
          </a:xfrm>
          <a:prstGeom prst="rect">
            <a:avLst/>
          </a:prstGeom>
        </p:spPr>
      </p:pic>
      <p:pic>
        <p:nvPicPr>
          <p:cNvPr id="70" name="图片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8835390" y="4798061"/>
            <a:ext cx="3805831" cy="20599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heel(1)">
                                      <p:cBhvr>
                                        <p:cTn id="7" dur="2000"/>
                                        <p:tgtEl>
                                          <p:spTgt spid="48"/>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p:cTn id="11" dur="500" fill="hold"/>
                                        <p:tgtEl>
                                          <p:spTgt spid="49"/>
                                        </p:tgtEl>
                                        <p:attrNameLst>
                                          <p:attrName>ppt_w</p:attrName>
                                        </p:attrNameLst>
                                      </p:cBhvr>
                                      <p:tavLst>
                                        <p:tav tm="0">
                                          <p:val>
                                            <p:fltVal val="0"/>
                                          </p:val>
                                        </p:tav>
                                        <p:tav tm="100000">
                                          <p:val>
                                            <p:strVal val="#ppt_w"/>
                                          </p:val>
                                        </p:tav>
                                      </p:tavLst>
                                    </p:anim>
                                    <p:anim calcmode="lin" valueType="num">
                                      <p:cBhvr>
                                        <p:cTn id="12" dur="500" fill="hold"/>
                                        <p:tgtEl>
                                          <p:spTgt spid="49"/>
                                        </p:tgtEl>
                                        <p:attrNameLst>
                                          <p:attrName>ppt_h</p:attrName>
                                        </p:attrNameLst>
                                      </p:cBhvr>
                                      <p:tavLst>
                                        <p:tav tm="0">
                                          <p:val>
                                            <p:fltVal val="0"/>
                                          </p:val>
                                        </p:tav>
                                        <p:tav tm="100000">
                                          <p:val>
                                            <p:strVal val="#ppt_h"/>
                                          </p:val>
                                        </p:tav>
                                      </p:tavLst>
                                    </p:anim>
                                    <p:animEffect transition="in" filter="fade">
                                      <p:cBhvr>
                                        <p:cTn id="13" dur="500"/>
                                        <p:tgtEl>
                                          <p:spTgt spid="49"/>
                                        </p:tgtEl>
                                      </p:cBhvr>
                                    </p:animEffect>
                                  </p:childTnLst>
                                </p:cTn>
                              </p:par>
                            </p:childTnLst>
                          </p:cTn>
                        </p:par>
                        <p:par>
                          <p:cTn id="14" fill="hold">
                            <p:stCondLst>
                              <p:cond delay="2500"/>
                            </p:stCondLst>
                            <p:childTnLst>
                              <p:par>
                                <p:cTn id="15" presetID="42" presetClass="entr" presetSubtype="0"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77" y="102"/>
            <a:ext cx="12115800" cy="6858000"/>
          </a:xfrm>
          <a:prstGeom prst="rect">
            <a:avLst/>
          </a:prstGeom>
        </p:spPr>
      </p:pic>
      <p:sp>
        <p:nvSpPr>
          <p:cNvPr id="33" name="AutoShape 30"/>
          <p:cNvSpPr>
            <a:spLocks noChangeAspect="1" noChangeArrowheads="1" noTextEdit="1"/>
          </p:cNvSpPr>
          <p:nvPr/>
        </p:nvSpPr>
        <p:spPr bwMode="auto">
          <a:xfrm>
            <a:off x="5230395" y="3743825"/>
            <a:ext cx="5245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46" name="Group 39"/>
          <p:cNvGrpSpPr/>
          <p:nvPr/>
        </p:nvGrpSpPr>
        <p:grpSpPr>
          <a:xfrm>
            <a:off x="2391900" y="2002682"/>
            <a:ext cx="3126744" cy="891540"/>
            <a:chOff x="1485004" y="1734048"/>
            <a:chExt cx="2782197" cy="891540"/>
          </a:xfrm>
        </p:grpSpPr>
        <p:sp>
          <p:nvSpPr>
            <p:cNvPr id="47" name="TextBox 40"/>
            <p:cNvSpPr txBox="1"/>
            <p:nvPr/>
          </p:nvSpPr>
          <p:spPr>
            <a:xfrm>
              <a:off x="1485004" y="2071868"/>
              <a:ext cx="2782193" cy="553720"/>
            </a:xfrm>
            <a:prstGeom prst="rect">
              <a:avLst/>
            </a:prstGeom>
            <a:noFill/>
          </p:spPr>
          <p:txBody>
            <a:bodyPr wrap="square" rIns="360000" anchor="t" anchorCtr="0"/>
            <a:lstStyle/>
            <a:p>
              <a:pPr algn="r">
                <a:lnSpc>
                  <a:spcPct val="120000"/>
                </a:lnSpc>
              </a:pPr>
              <a:r>
                <a:rPr lang="zh-CN" altLang="en-US">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成立白鲸团队</a:t>
              </a:r>
            </a:p>
            <a:p>
              <a:pPr algn="r">
                <a:lnSpc>
                  <a:spcPct val="120000"/>
                </a:lnSpc>
              </a:pPr>
              <a:r>
                <a:rPr lang="zh-CN" altLang="en-US">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代表我校第一次参加</a:t>
              </a:r>
              <a:r>
                <a:rPr lang="en-US" altLang="zh-C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ACM-ICPC</a:t>
              </a:r>
              <a:r>
                <a:rPr lang="zh-CN" altLang="en-US">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网络赛</a:t>
              </a:r>
            </a:p>
          </p:txBody>
        </p:sp>
        <p:sp>
          <p:nvSpPr>
            <p:cNvPr id="48" name="Rectangle 41"/>
            <p:cNvSpPr/>
            <p:nvPr/>
          </p:nvSpPr>
          <p:spPr>
            <a:xfrm>
              <a:off x="2985227" y="1734048"/>
              <a:ext cx="1281974" cy="323165"/>
            </a:xfrm>
            <a:prstGeom prst="rect">
              <a:avLst/>
            </a:prstGeom>
          </p:spPr>
          <p:txBody>
            <a:bodyPr wrap="none" lIns="0" tIns="0" rIns="360000" bIns="0" anchor="b" anchorCtr="0">
              <a:noAutofit/>
            </a:bodyPr>
            <a:lstStyle/>
            <a:p>
              <a:pPr algn="r">
                <a:lnSpc>
                  <a:spcPct val="150000"/>
                </a:lnSpc>
                <a:spcAft>
                  <a:spcPct val="40000"/>
                </a:spcAft>
                <a:buClr>
                  <a:srgbClr val="292929"/>
                </a:buClr>
                <a:defRPr/>
              </a:pPr>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2016.9</a:t>
              </a:r>
            </a:p>
          </p:txBody>
        </p:sp>
      </p:grpSp>
      <p:grpSp>
        <p:nvGrpSpPr>
          <p:cNvPr id="53" name="Group 42"/>
          <p:cNvGrpSpPr/>
          <p:nvPr/>
        </p:nvGrpSpPr>
        <p:grpSpPr>
          <a:xfrm>
            <a:off x="6682066" y="1008638"/>
            <a:ext cx="2628292" cy="877163"/>
            <a:chOff x="7996808" y="1734930"/>
            <a:chExt cx="2348822" cy="877163"/>
          </a:xfrm>
        </p:grpSpPr>
        <p:sp>
          <p:nvSpPr>
            <p:cNvPr id="54" name="TextBox 43"/>
            <p:cNvSpPr txBox="1"/>
            <p:nvPr/>
          </p:nvSpPr>
          <p:spPr>
            <a:xfrm>
              <a:off x="7996808" y="2058095"/>
              <a:ext cx="2348822" cy="553998"/>
            </a:xfrm>
            <a:prstGeom prst="rect">
              <a:avLst/>
            </a:prstGeom>
            <a:noFill/>
          </p:spPr>
          <p:txBody>
            <a:bodyPr wrap="square" lIns="360000" rIns="216000" anchor="ctr" anchorCtr="0">
              <a:normAutofit/>
            </a:bodyPr>
            <a:lstStyle/>
            <a:p>
              <a:pPr>
                <a:lnSpc>
                  <a:spcPct val="120000"/>
                </a:lnSpc>
              </a:pPr>
              <a:r>
                <a:rPr lang="zh-CN" altLang="en-US" dirty="0">
                  <a:solidFill>
                    <a:schemeClr val="bg1">
                      <a:lumMod val="50000"/>
                    </a:schemeClr>
                  </a:solidFill>
                  <a:ea typeface="微软雅黑" panose="020B0503020204020204" pitchFamily="34" charset="-122"/>
                  <a:cs typeface="+mn-ea"/>
                  <a:sym typeface="+mn-lt"/>
                </a:rPr>
                <a:t>工大技术组</a:t>
              </a:r>
            </a:p>
          </p:txBody>
        </p:sp>
        <p:sp>
          <p:nvSpPr>
            <p:cNvPr id="55" name="Rectangle 44"/>
            <p:cNvSpPr/>
            <p:nvPr/>
          </p:nvSpPr>
          <p:spPr>
            <a:xfrm>
              <a:off x="7996808" y="1734930"/>
              <a:ext cx="1482456" cy="323165"/>
            </a:xfrm>
            <a:prstGeom prst="rect">
              <a:avLst/>
            </a:prstGeom>
          </p:spPr>
          <p:txBody>
            <a:bodyPr wrap="none" lIns="360000" tIns="0" rIns="216000" bIns="0" anchor="ctr" anchorCtr="0">
              <a:normAutofit/>
            </a:bodyPr>
            <a:lstStyle/>
            <a:p>
              <a:r>
                <a:rPr lang="en-US" sz="1600" b="1" dirty="0">
                  <a:solidFill>
                    <a:schemeClr val="bg2">
                      <a:lumMod val="25000"/>
                    </a:schemeClr>
                  </a:solidFill>
                  <a:latin typeface="微软雅黑" panose="020B0503020204020204" pitchFamily="34" charset="-122"/>
                  <a:ea typeface="微软雅黑" panose="020B0503020204020204" pitchFamily="34" charset="-122"/>
                </a:rPr>
                <a:t>2015.8</a:t>
              </a:r>
            </a:p>
          </p:txBody>
        </p:sp>
      </p:grpSp>
      <p:grpSp>
        <p:nvGrpSpPr>
          <p:cNvPr id="69" name="Group 45"/>
          <p:cNvGrpSpPr/>
          <p:nvPr/>
        </p:nvGrpSpPr>
        <p:grpSpPr>
          <a:xfrm>
            <a:off x="2767184" y="4420543"/>
            <a:ext cx="2639700" cy="891638"/>
            <a:chOff x="1918379" y="1734048"/>
            <a:chExt cx="2348822" cy="891638"/>
          </a:xfrm>
        </p:grpSpPr>
        <p:sp>
          <p:nvSpPr>
            <p:cNvPr id="70" name="TextBox 46"/>
            <p:cNvSpPr txBox="1"/>
            <p:nvPr/>
          </p:nvSpPr>
          <p:spPr>
            <a:xfrm>
              <a:off x="1918379" y="2071688"/>
              <a:ext cx="2348822" cy="553998"/>
            </a:xfrm>
            <a:prstGeom prst="rect">
              <a:avLst/>
            </a:prstGeom>
            <a:noFill/>
          </p:spPr>
          <p:txBody>
            <a:bodyPr wrap="square" rIns="360000" anchor="t" anchorCtr="0">
              <a:noAutofit/>
            </a:bodyPr>
            <a:lstStyle/>
            <a:p>
              <a:pPr algn="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获得教务处许可，举办武汉工程大学第一届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ACM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程序设计竞赛</a:t>
              </a:r>
            </a:p>
          </p:txBody>
        </p:sp>
        <p:sp>
          <p:nvSpPr>
            <p:cNvPr id="71" name="Rectangle 47"/>
            <p:cNvSpPr/>
            <p:nvPr/>
          </p:nvSpPr>
          <p:spPr>
            <a:xfrm>
              <a:off x="2985227" y="1734048"/>
              <a:ext cx="1281974" cy="323165"/>
            </a:xfrm>
            <a:prstGeom prst="rect">
              <a:avLst/>
            </a:prstGeom>
          </p:spPr>
          <p:txBody>
            <a:bodyPr wrap="none" lIns="0" tIns="0" rIns="360000" bIns="0" anchor="b" anchorCtr="0">
              <a:normAutofit/>
            </a:bodyPr>
            <a:lstStyle/>
            <a:p>
              <a:pPr algn="r"/>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2018.6</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5596890" y="730250"/>
            <a:ext cx="984885" cy="5623560"/>
            <a:chOff x="8711" y="1715"/>
            <a:chExt cx="1551" cy="8856"/>
          </a:xfrm>
        </p:grpSpPr>
        <p:sp>
          <p:nvSpPr>
            <p:cNvPr id="30" name="Rectangle 51"/>
            <p:cNvSpPr/>
            <p:nvPr/>
          </p:nvSpPr>
          <p:spPr>
            <a:xfrm>
              <a:off x="9430" y="1715"/>
              <a:ext cx="120" cy="8856"/>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nvGrpSpPr>
            <p:cNvPr id="25" name="组合 24"/>
            <p:cNvGrpSpPr/>
            <p:nvPr/>
          </p:nvGrpSpPr>
          <p:grpSpPr>
            <a:xfrm>
              <a:off x="8711" y="2082"/>
              <a:ext cx="1551" cy="7401"/>
              <a:chOff x="8711" y="2082"/>
              <a:chExt cx="1551" cy="7401"/>
            </a:xfrm>
          </p:grpSpPr>
          <p:grpSp>
            <p:nvGrpSpPr>
              <p:cNvPr id="34" name="Group 36"/>
              <p:cNvGrpSpPr/>
              <p:nvPr/>
            </p:nvGrpSpPr>
            <p:grpSpPr>
              <a:xfrm>
                <a:off x="8711" y="4039"/>
                <a:ext cx="1530" cy="1530"/>
                <a:chOff x="4876779" y="2512148"/>
                <a:chExt cx="971272" cy="971272"/>
              </a:xfrm>
            </p:grpSpPr>
            <p:sp>
              <p:nvSpPr>
                <p:cNvPr id="35" name="Oval 8"/>
                <p:cNvSpPr/>
                <p:nvPr/>
              </p:nvSpPr>
              <p:spPr>
                <a:xfrm>
                  <a:off x="4876779" y="2512148"/>
                  <a:ext cx="971272" cy="971272"/>
                </a:xfrm>
                <a:prstGeom prst="ellipse">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36" name="Oval 10"/>
                <p:cNvSpPr/>
                <p:nvPr/>
              </p:nvSpPr>
              <p:spPr>
                <a:xfrm>
                  <a:off x="4993478" y="2628847"/>
                  <a:ext cx="737874" cy="737874"/>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sp>
              <p:nvSpPr>
                <p:cNvPr id="37" name="Freeform: Shape 24"/>
                <p:cNvSpPr/>
                <p:nvPr/>
              </p:nvSpPr>
              <p:spPr>
                <a:xfrm>
                  <a:off x="5223727" y="2794880"/>
                  <a:ext cx="277375" cy="405807"/>
                </a:xfrm>
                <a:custGeom>
                  <a:avLst/>
                  <a:gdLst>
                    <a:gd name="connsiteX0" fmla="*/ 102012 w 208031"/>
                    <a:gd name="connsiteY0" fmla="*/ 264985 h 304355"/>
                    <a:gd name="connsiteX1" fmla="*/ 85817 w 208031"/>
                    <a:gd name="connsiteY1" fmla="*/ 283502 h 304355"/>
                    <a:gd name="connsiteX2" fmla="*/ 102012 w 208031"/>
                    <a:gd name="connsiteY2" fmla="*/ 302019 h 304355"/>
                    <a:gd name="connsiteX3" fmla="*/ 118207 w 208031"/>
                    <a:gd name="connsiteY3" fmla="*/ 283502 h 304355"/>
                    <a:gd name="connsiteX4" fmla="*/ 102012 w 208031"/>
                    <a:gd name="connsiteY4" fmla="*/ 264985 h 304355"/>
                    <a:gd name="connsiteX5" fmla="*/ 56997 w 208031"/>
                    <a:gd name="connsiteY5" fmla="*/ 57673 h 304355"/>
                    <a:gd name="connsiteX6" fmla="*/ 33778 w 208031"/>
                    <a:gd name="connsiteY6" fmla="*/ 80892 h 304355"/>
                    <a:gd name="connsiteX7" fmla="*/ 33778 w 208031"/>
                    <a:gd name="connsiteY7" fmla="*/ 231129 h 304355"/>
                    <a:gd name="connsiteX8" fmla="*/ 56997 w 208031"/>
                    <a:gd name="connsiteY8" fmla="*/ 254348 h 304355"/>
                    <a:gd name="connsiteX9" fmla="*/ 149871 w 208031"/>
                    <a:gd name="connsiteY9" fmla="*/ 254348 h 304355"/>
                    <a:gd name="connsiteX10" fmla="*/ 173090 w 208031"/>
                    <a:gd name="connsiteY10" fmla="*/ 231129 h 304355"/>
                    <a:gd name="connsiteX11" fmla="*/ 173090 w 208031"/>
                    <a:gd name="connsiteY11" fmla="*/ 80892 h 304355"/>
                    <a:gd name="connsiteX12" fmla="*/ 149871 w 208031"/>
                    <a:gd name="connsiteY12" fmla="*/ 57673 h 304355"/>
                    <a:gd name="connsiteX13" fmla="*/ 66050 w 208031"/>
                    <a:gd name="connsiteY13" fmla="*/ 20948 h 304355"/>
                    <a:gd name="connsiteX14" fmla="*/ 66050 w 208031"/>
                    <a:gd name="connsiteY14" fmla="*/ 29172 h 304355"/>
                    <a:gd name="connsiteX15" fmla="*/ 136737 w 208031"/>
                    <a:gd name="connsiteY15" fmla="*/ 29172 h 304355"/>
                    <a:gd name="connsiteX16" fmla="*/ 136737 w 208031"/>
                    <a:gd name="connsiteY16" fmla="*/ 20948 h 304355"/>
                    <a:gd name="connsiteX17" fmla="*/ 34673 w 208031"/>
                    <a:gd name="connsiteY17" fmla="*/ 0 h 304355"/>
                    <a:gd name="connsiteX18" fmla="*/ 173358 w 208031"/>
                    <a:gd name="connsiteY18" fmla="*/ 0 h 304355"/>
                    <a:gd name="connsiteX19" fmla="*/ 208031 w 208031"/>
                    <a:gd name="connsiteY19" fmla="*/ 34673 h 304355"/>
                    <a:gd name="connsiteX20" fmla="*/ 208031 w 208031"/>
                    <a:gd name="connsiteY20" fmla="*/ 269682 h 304355"/>
                    <a:gd name="connsiteX21" fmla="*/ 173358 w 208031"/>
                    <a:gd name="connsiteY21" fmla="*/ 304355 h 304355"/>
                    <a:gd name="connsiteX22" fmla="*/ 34673 w 208031"/>
                    <a:gd name="connsiteY22" fmla="*/ 304355 h 304355"/>
                    <a:gd name="connsiteX23" fmla="*/ 0 w 208031"/>
                    <a:gd name="connsiteY23" fmla="*/ 269682 h 304355"/>
                    <a:gd name="connsiteX24" fmla="*/ 0 w 208031"/>
                    <a:gd name="connsiteY24" fmla="*/ 34673 h 304355"/>
                    <a:gd name="connsiteX25" fmla="*/ 34673 w 208031"/>
                    <a:gd name="connsiteY25" fmla="*/ 0 h 30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8031" h="304355">
                      <a:moveTo>
                        <a:pt x="102012" y="264985"/>
                      </a:moveTo>
                      <a:cubicBezTo>
                        <a:pt x="93068" y="264985"/>
                        <a:pt x="85817" y="273275"/>
                        <a:pt x="85817" y="283502"/>
                      </a:cubicBezTo>
                      <a:cubicBezTo>
                        <a:pt x="85817" y="293729"/>
                        <a:pt x="93068" y="302019"/>
                        <a:pt x="102012" y="302019"/>
                      </a:cubicBezTo>
                      <a:cubicBezTo>
                        <a:pt x="110956" y="302019"/>
                        <a:pt x="118207" y="293729"/>
                        <a:pt x="118207" y="283502"/>
                      </a:cubicBezTo>
                      <a:cubicBezTo>
                        <a:pt x="118207" y="273275"/>
                        <a:pt x="110956" y="264985"/>
                        <a:pt x="102012" y="264985"/>
                      </a:cubicBezTo>
                      <a:close/>
                      <a:moveTo>
                        <a:pt x="56997" y="57673"/>
                      </a:moveTo>
                      <a:cubicBezTo>
                        <a:pt x="44174" y="57673"/>
                        <a:pt x="33778" y="68069"/>
                        <a:pt x="33778" y="80892"/>
                      </a:cubicBezTo>
                      <a:lnTo>
                        <a:pt x="33778" y="231129"/>
                      </a:lnTo>
                      <a:cubicBezTo>
                        <a:pt x="33778" y="243952"/>
                        <a:pt x="44174" y="254348"/>
                        <a:pt x="56997" y="254348"/>
                      </a:cubicBezTo>
                      <a:lnTo>
                        <a:pt x="149871" y="254348"/>
                      </a:lnTo>
                      <a:cubicBezTo>
                        <a:pt x="162694" y="254348"/>
                        <a:pt x="173090" y="243952"/>
                        <a:pt x="173090" y="231129"/>
                      </a:cubicBezTo>
                      <a:lnTo>
                        <a:pt x="173090" y="80892"/>
                      </a:lnTo>
                      <a:cubicBezTo>
                        <a:pt x="173090" y="68069"/>
                        <a:pt x="162694" y="57673"/>
                        <a:pt x="149871" y="57673"/>
                      </a:cubicBezTo>
                      <a:close/>
                      <a:moveTo>
                        <a:pt x="66050" y="20948"/>
                      </a:moveTo>
                      <a:lnTo>
                        <a:pt x="66050" y="29172"/>
                      </a:lnTo>
                      <a:lnTo>
                        <a:pt x="136737" y="29172"/>
                      </a:lnTo>
                      <a:lnTo>
                        <a:pt x="136737" y="20948"/>
                      </a:lnTo>
                      <a:close/>
                      <a:moveTo>
                        <a:pt x="34673" y="0"/>
                      </a:moveTo>
                      <a:lnTo>
                        <a:pt x="173358" y="0"/>
                      </a:lnTo>
                      <a:cubicBezTo>
                        <a:pt x="192507" y="0"/>
                        <a:pt x="208031" y="15524"/>
                        <a:pt x="208031" y="34673"/>
                      </a:cubicBezTo>
                      <a:lnTo>
                        <a:pt x="208031" y="269682"/>
                      </a:lnTo>
                      <a:cubicBezTo>
                        <a:pt x="208031" y="288831"/>
                        <a:pt x="192507" y="304355"/>
                        <a:pt x="173358" y="304355"/>
                      </a:cubicBezTo>
                      <a:lnTo>
                        <a:pt x="34673" y="304355"/>
                      </a:lnTo>
                      <a:cubicBezTo>
                        <a:pt x="15524" y="304355"/>
                        <a:pt x="0" y="288831"/>
                        <a:pt x="0" y="269682"/>
                      </a:cubicBezTo>
                      <a:lnTo>
                        <a:pt x="0" y="34673"/>
                      </a:lnTo>
                      <a:cubicBezTo>
                        <a:pt x="0" y="15524"/>
                        <a:pt x="15524" y="0"/>
                        <a:pt x="34673" y="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nvGrpSpPr>
              <p:cNvPr id="49" name="Group 35"/>
              <p:cNvGrpSpPr/>
              <p:nvPr/>
            </p:nvGrpSpPr>
            <p:grpSpPr>
              <a:xfrm>
                <a:off x="8732" y="2082"/>
                <a:ext cx="1530" cy="1530"/>
                <a:chOff x="3703843" y="1419388"/>
                <a:chExt cx="971272" cy="971272"/>
              </a:xfrm>
            </p:grpSpPr>
            <p:sp>
              <p:nvSpPr>
                <p:cNvPr id="50" name="Oval 4"/>
                <p:cNvSpPr/>
                <p:nvPr/>
              </p:nvSpPr>
              <p:spPr>
                <a:xfrm>
                  <a:off x="3703843" y="1419388"/>
                  <a:ext cx="971272" cy="971272"/>
                </a:xfrm>
                <a:prstGeom prst="ellipse">
                  <a:avLst/>
                </a:prstGeom>
                <a:solidFill>
                  <a:schemeClr val="bg1">
                    <a:lumMod val="85000"/>
                  </a:schemeClr>
                </a:solidFill>
                <a:ln w="38100">
                  <a:solidFill>
                    <a:srgbClr val="FA6A3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sp>
              <p:nvSpPr>
                <p:cNvPr id="51" name="Oval 6"/>
                <p:cNvSpPr/>
                <p:nvPr/>
              </p:nvSpPr>
              <p:spPr>
                <a:xfrm>
                  <a:off x="3820542" y="1536087"/>
                  <a:ext cx="737874" cy="737874"/>
                </a:xfrm>
                <a:prstGeom prst="ellipse">
                  <a:avLst/>
                </a:prstGeom>
                <a:solidFill>
                  <a:srgbClr val="FA6A31"/>
                </a:solidFill>
                <a:ln>
                  <a:solidFill>
                    <a:srgbClr val="FA6A3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52" name="Freeform: Shape 23"/>
                <p:cNvSpPr/>
                <p:nvPr/>
              </p:nvSpPr>
              <p:spPr>
                <a:xfrm flipH="1">
                  <a:off x="3980149" y="1745089"/>
                  <a:ext cx="368428" cy="316537"/>
                </a:xfrm>
                <a:custGeom>
                  <a:avLst/>
                  <a:gdLst>
                    <a:gd name="connsiteX0" fmla="*/ 174969 w 276321"/>
                    <a:gd name="connsiteY0" fmla="*/ 216483 h 237403"/>
                    <a:gd name="connsiteX1" fmla="*/ 174969 w 276321"/>
                    <a:gd name="connsiteY1" fmla="*/ 229968 h 237403"/>
                    <a:gd name="connsiteX2" fmla="*/ 101352 w 276321"/>
                    <a:gd name="connsiteY2" fmla="*/ 229968 h 237403"/>
                    <a:gd name="connsiteX3" fmla="*/ 101352 w 276321"/>
                    <a:gd name="connsiteY3" fmla="*/ 216483 h 237403"/>
                    <a:gd name="connsiteX4" fmla="*/ 276321 w 276321"/>
                    <a:gd name="connsiteY4" fmla="*/ 209047 h 237403"/>
                    <a:gd name="connsiteX5" fmla="*/ 0 w 276321"/>
                    <a:gd name="connsiteY5" fmla="*/ 209047 h 237403"/>
                    <a:gd name="connsiteX6" fmla="*/ 0 w 276321"/>
                    <a:gd name="connsiteY6" fmla="*/ 222929 h 237403"/>
                    <a:gd name="connsiteX7" fmla="*/ 8876 w 276321"/>
                    <a:gd name="connsiteY7" fmla="*/ 237403 h 237403"/>
                    <a:gd name="connsiteX8" fmla="*/ 267445 w 276321"/>
                    <a:gd name="connsiteY8" fmla="*/ 237403 h 237403"/>
                    <a:gd name="connsiteX9" fmla="*/ 276321 w 276321"/>
                    <a:gd name="connsiteY9" fmla="*/ 222929 h 237403"/>
                    <a:gd name="connsiteX10" fmla="*/ 215868 w 276321"/>
                    <a:gd name="connsiteY10" fmla="*/ 23987 h 237403"/>
                    <a:gd name="connsiteX11" fmla="*/ 215868 w 276321"/>
                    <a:gd name="connsiteY11" fmla="*/ 170163 h 237403"/>
                    <a:gd name="connsiteX12" fmla="*/ 60453 w 276321"/>
                    <a:gd name="connsiteY12" fmla="*/ 170163 h 237403"/>
                    <a:gd name="connsiteX13" fmla="*/ 60453 w 276321"/>
                    <a:gd name="connsiteY13" fmla="*/ 23987 h 237403"/>
                    <a:gd name="connsiteX14" fmla="*/ 207026 w 276321"/>
                    <a:gd name="connsiteY14" fmla="*/ 0 h 237403"/>
                    <a:gd name="connsiteX15" fmla="*/ 69295 w 276321"/>
                    <a:gd name="connsiteY15" fmla="*/ 0 h 237403"/>
                    <a:gd name="connsiteX16" fmla="*/ 36936 w 276321"/>
                    <a:gd name="connsiteY16" fmla="*/ 32359 h 237403"/>
                    <a:gd name="connsiteX17" fmla="*/ 36936 w 276321"/>
                    <a:gd name="connsiteY17" fmla="*/ 161790 h 237403"/>
                    <a:gd name="connsiteX18" fmla="*/ 69295 w 276321"/>
                    <a:gd name="connsiteY18" fmla="*/ 194149 h 237403"/>
                    <a:gd name="connsiteX19" fmla="*/ 207026 w 276321"/>
                    <a:gd name="connsiteY19" fmla="*/ 194149 h 237403"/>
                    <a:gd name="connsiteX20" fmla="*/ 239385 w 276321"/>
                    <a:gd name="connsiteY20" fmla="*/ 161790 h 237403"/>
                    <a:gd name="connsiteX21" fmla="*/ 239385 w 276321"/>
                    <a:gd name="connsiteY21" fmla="*/ 32359 h 237403"/>
                    <a:gd name="connsiteX22" fmla="*/ 207026 w 276321"/>
                    <a:gd name="connsiteY22" fmla="*/ 0 h 2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321" h="237403">
                      <a:moveTo>
                        <a:pt x="174969" y="216483"/>
                      </a:moveTo>
                      <a:lnTo>
                        <a:pt x="174969" y="229968"/>
                      </a:lnTo>
                      <a:lnTo>
                        <a:pt x="101352" y="229968"/>
                      </a:lnTo>
                      <a:lnTo>
                        <a:pt x="101352" y="216483"/>
                      </a:lnTo>
                      <a:close/>
                      <a:moveTo>
                        <a:pt x="276321" y="209047"/>
                      </a:moveTo>
                      <a:lnTo>
                        <a:pt x="0" y="209047"/>
                      </a:lnTo>
                      <a:lnTo>
                        <a:pt x="0" y="222929"/>
                      </a:lnTo>
                      <a:cubicBezTo>
                        <a:pt x="0" y="230923"/>
                        <a:pt x="3974" y="237403"/>
                        <a:pt x="8876" y="237403"/>
                      </a:cubicBezTo>
                      <a:lnTo>
                        <a:pt x="267445" y="237403"/>
                      </a:lnTo>
                      <a:cubicBezTo>
                        <a:pt x="272347" y="237403"/>
                        <a:pt x="276321" y="230923"/>
                        <a:pt x="276321" y="222929"/>
                      </a:cubicBezTo>
                      <a:close/>
                      <a:moveTo>
                        <a:pt x="215868" y="23987"/>
                      </a:moveTo>
                      <a:lnTo>
                        <a:pt x="215868" y="170163"/>
                      </a:lnTo>
                      <a:lnTo>
                        <a:pt x="60453" y="170163"/>
                      </a:lnTo>
                      <a:lnTo>
                        <a:pt x="60453" y="23987"/>
                      </a:lnTo>
                      <a:close/>
                      <a:moveTo>
                        <a:pt x="207026" y="0"/>
                      </a:moveTo>
                      <a:lnTo>
                        <a:pt x="69295" y="0"/>
                      </a:lnTo>
                      <a:cubicBezTo>
                        <a:pt x="51424" y="0"/>
                        <a:pt x="36936" y="14488"/>
                        <a:pt x="36936" y="32359"/>
                      </a:cubicBezTo>
                      <a:lnTo>
                        <a:pt x="36936" y="161790"/>
                      </a:lnTo>
                      <a:cubicBezTo>
                        <a:pt x="36936" y="179661"/>
                        <a:pt x="51424" y="194149"/>
                        <a:pt x="69295" y="194149"/>
                      </a:cubicBezTo>
                      <a:lnTo>
                        <a:pt x="207026" y="194149"/>
                      </a:lnTo>
                      <a:cubicBezTo>
                        <a:pt x="224897" y="194149"/>
                        <a:pt x="239385" y="179661"/>
                        <a:pt x="239385" y="161790"/>
                      </a:cubicBezTo>
                      <a:lnTo>
                        <a:pt x="239385" y="32359"/>
                      </a:lnTo>
                      <a:cubicBezTo>
                        <a:pt x="239385" y="14488"/>
                        <a:pt x="224897" y="0"/>
                        <a:pt x="207026"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nvGrpSpPr>
              <p:cNvPr id="57" name="Group 38"/>
              <p:cNvGrpSpPr/>
              <p:nvPr/>
            </p:nvGrpSpPr>
            <p:grpSpPr>
              <a:xfrm>
                <a:off x="8711" y="7953"/>
                <a:ext cx="1530" cy="1530"/>
                <a:chOff x="7301044" y="4844782"/>
                <a:chExt cx="971272" cy="971272"/>
              </a:xfrm>
            </p:grpSpPr>
            <p:sp>
              <p:nvSpPr>
                <p:cNvPr id="58" name="Oval 16"/>
                <p:cNvSpPr/>
                <p:nvPr/>
              </p:nvSpPr>
              <p:spPr>
                <a:xfrm>
                  <a:off x="7301044" y="4844782"/>
                  <a:ext cx="971272" cy="971272"/>
                </a:xfrm>
                <a:prstGeom prst="ellipse">
                  <a:avLst/>
                </a:prstGeom>
                <a:solidFill>
                  <a:schemeClr val="bg1">
                    <a:lumMod val="85000"/>
                  </a:schemeClr>
                </a:solidFill>
                <a:ln w="38100">
                  <a:solidFill>
                    <a:srgbClr val="3AB6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59" name="Oval 18"/>
                <p:cNvSpPr/>
                <p:nvPr/>
              </p:nvSpPr>
              <p:spPr>
                <a:xfrm>
                  <a:off x="7417743" y="4961481"/>
                  <a:ext cx="737874" cy="737874"/>
                </a:xfrm>
                <a:prstGeom prst="ellipse">
                  <a:avLst/>
                </a:prstGeom>
                <a:solidFill>
                  <a:srgbClr val="3AB6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grpSp>
              <p:nvGrpSpPr>
                <p:cNvPr id="60" name="Group 25"/>
                <p:cNvGrpSpPr/>
                <p:nvPr/>
              </p:nvGrpSpPr>
              <p:grpSpPr>
                <a:xfrm>
                  <a:off x="7630450" y="5137375"/>
                  <a:ext cx="270417" cy="311212"/>
                  <a:chOff x="5947555" y="3802810"/>
                  <a:chExt cx="202813" cy="233409"/>
                </a:xfrm>
              </p:grpSpPr>
              <p:sp>
                <p:nvSpPr>
                  <p:cNvPr id="61" name="Freeform: Shape 26"/>
                  <p:cNvSpPr/>
                  <p:nvPr/>
                </p:nvSpPr>
                <p:spPr>
                  <a:xfrm rot="10800000" flipH="1">
                    <a:off x="5947555" y="3802810"/>
                    <a:ext cx="202813" cy="233409"/>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1" fmla="*/ 0 w 999747"/>
                      <a:gd name="connsiteY0-2" fmla="*/ 8964 h 1614801"/>
                      <a:gd name="connsiteX1-3" fmla="*/ 999747 w 999747"/>
                      <a:gd name="connsiteY1-4" fmla="*/ 8964 h 1614801"/>
                      <a:gd name="connsiteX2-5" fmla="*/ 703911 w 999747"/>
                      <a:gd name="connsiteY2-6" fmla="*/ 0 h 1614801"/>
                      <a:gd name="connsiteX3-7" fmla="*/ 0 w 999747"/>
                      <a:gd name="connsiteY3-8" fmla="*/ 8964 h 1614801"/>
                      <a:gd name="connsiteX4-9" fmla="*/ 0 w 999747"/>
                      <a:gd name="connsiteY4-10" fmla="*/ 1614801 h 1614801"/>
                      <a:gd name="connsiteX5-11" fmla="*/ 0 w 999747"/>
                      <a:gd name="connsiteY5-12" fmla="*/ 1614801 h 1614801"/>
                      <a:gd name="connsiteX6-13" fmla="*/ 0 w 999747"/>
                      <a:gd name="connsiteY6-14" fmla="*/ 8964 h 1614801"/>
                      <a:gd name="connsiteX0-15" fmla="*/ 0 w 703911"/>
                      <a:gd name="connsiteY0-16" fmla="*/ 8964 h 1614801"/>
                      <a:gd name="connsiteX1-17" fmla="*/ 703911 w 703911"/>
                      <a:gd name="connsiteY1-18" fmla="*/ 0 h 1614801"/>
                      <a:gd name="connsiteX2-19" fmla="*/ 0 w 703911"/>
                      <a:gd name="connsiteY2-20" fmla="*/ 8964 h 1614801"/>
                      <a:gd name="connsiteX3-21" fmla="*/ 0 w 703911"/>
                      <a:gd name="connsiteY3-22" fmla="*/ 1614801 h 1614801"/>
                      <a:gd name="connsiteX4-23" fmla="*/ 0 w 703911"/>
                      <a:gd name="connsiteY4-24" fmla="*/ 1614801 h 1614801"/>
                      <a:gd name="connsiteX5-25" fmla="*/ 0 w 703911"/>
                      <a:gd name="connsiteY5-26" fmla="*/ 8964 h 1614801"/>
                      <a:gd name="connsiteX0-27" fmla="*/ 0 w 703911"/>
                      <a:gd name="connsiteY0-28" fmla="*/ 8964 h 1614801"/>
                      <a:gd name="connsiteX1-29" fmla="*/ 703911 w 703911"/>
                      <a:gd name="connsiteY1-30" fmla="*/ 0 h 1614801"/>
                      <a:gd name="connsiteX2-31" fmla="*/ 0 w 703911"/>
                      <a:gd name="connsiteY2-32" fmla="*/ 8964 h 1614801"/>
                      <a:gd name="connsiteX3-33" fmla="*/ 0 w 703911"/>
                      <a:gd name="connsiteY3-34" fmla="*/ 1614801 h 1614801"/>
                      <a:gd name="connsiteX4-35" fmla="*/ 0 w 703911"/>
                      <a:gd name="connsiteY4-36" fmla="*/ 1614801 h 1614801"/>
                      <a:gd name="connsiteX5-37" fmla="*/ 0 w 703911"/>
                      <a:gd name="connsiteY5-38" fmla="*/ 8964 h 1614801"/>
                      <a:gd name="connsiteX0-39" fmla="*/ 0 w 703911"/>
                      <a:gd name="connsiteY0-40" fmla="*/ 0 h 1605837"/>
                      <a:gd name="connsiteX1-41" fmla="*/ 703911 w 703911"/>
                      <a:gd name="connsiteY1-42" fmla="*/ 8965 h 1605837"/>
                      <a:gd name="connsiteX2-43" fmla="*/ 0 w 703911"/>
                      <a:gd name="connsiteY2-44" fmla="*/ 0 h 1605837"/>
                      <a:gd name="connsiteX3-45" fmla="*/ 0 w 703911"/>
                      <a:gd name="connsiteY3-46" fmla="*/ 1605837 h 1605837"/>
                      <a:gd name="connsiteX4-47" fmla="*/ 0 w 703911"/>
                      <a:gd name="connsiteY4-48" fmla="*/ 1605837 h 1605837"/>
                      <a:gd name="connsiteX5-49" fmla="*/ 0 w 703911"/>
                      <a:gd name="connsiteY5-50" fmla="*/ 0 h 1605837"/>
                      <a:gd name="connsiteX0-51" fmla="*/ 0 w 506687"/>
                      <a:gd name="connsiteY0-52" fmla="*/ 0 h 1605837"/>
                      <a:gd name="connsiteX1-53" fmla="*/ 506687 w 506687"/>
                      <a:gd name="connsiteY1-54" fmla="*/ 1 h 1605837"/>
                      <a:gd name="connsiteX2-55" fmla="*/ 0 w 506687"/>
                      <a:gd name="connsiteY2-56" fmla="*/ 0 h 1605837"/>
                      <a:gd name="connsiteX3-57" fmla="*/ 0 w 506687"/>
                      <a:gd name="connsiteY3-58" fmla="*/ 1605837 h 1605837"/>
                      <a:gd name="connsiteX4-59" fmla="*/ 0 w 506687"/>
                      <a:gd name="connsiteY4-60" fmla="*/ 1605837 h 1605837"/>
                      <a:gd name="connsiteX5-61" fmla="*/ 0 w 506687"/>
                      <a:gd name="connsiteY5-62" fmla="*/ 0 h 16058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06687" h="1605837">
                        <a:moveTo>
                          <a:pt x="0" y="0"/>
                        </a:moveTo>
                        <a:lnTo>
                          <a:pt x="506687" y="1"/>
                        </a:lnTo>
                        <a:lnTo>
                          <a:pt x="0" y="0"/>
                        </a:lnTo>
                        <a:lnTo>
                          <a:pt x="0" y="1605837"/>
                        </a:lnTo>
                        <a:lnTo>
                          <a:pt x="0" y="1605837"/>
                        </a:lnTo>
                        <a:lnTo>
                          <a:pt x="0" y="0"/>
                        </a:lnTo>
                        <a:close/>
                      </a:path>
                    </a:pathLst>
                  </a:cu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64" name="Flowchart: Process 27"/>
                  <p:cNvSpPr/>
                  <p:nvPr/>
                </p:nvSpPr>
                <p:spPr>
                  <a:xfrm>
                    <a:off x="5987185" y="3897158"/>
                    <a:ext cx="26900" cy="131860"/>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65" name="Flowchart: Process 28"/>
                  <p:cNvSpPr/>
                  <p:nvPr/>
                </p:nvSpPr>
                <p:spPr>
                  <a:xfrm>
                    <a:off x="6115122" y="3804596"/>
                    <a:ext cx="30774" cy="226979"/>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68" name="Flowchart: Process 29"/>
                  <p:cNvSpPr/>
                  <p:nvPr/>
                </p:nvSpPr>
                <p:spPr>
                  <a:xfrm>
                    <a:off x="6048416" y="3850766"/>
                    <a:ext cx="26901" cy="177728"/>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grpSp>
            <p:nvGrpSpPr>
              <p:cNvPr id="72" name="Group 37"/>
              <p:cNvGrpSpPr/>
              <p:nvPr/>
            </p:nvGrpSpPr>
            <p:grpSpPr>
              <a:xfrm>
                <a:off x="8732" y="5996"/>
                <a:ext cx="1530" cy="1530"/>
                <a:chOff x="6017505" y="3607058"/>
                <a:chExt cx="971272" cy="971272"/>
              </a:xfrm>
            </p:grpSpPr>
            <p:sp>
              <p:nvSpPr>
                <p:cNvPr id="73" name="Oval 12"/>
                <p:cNvSpPr/>
                <p:nvPr/>
              </p:nvSpPr>
              <p:spPr>
                <a:xfrm>
                  <a:off x="6017505" y="3607058"/>
                  <a:ext cx="971272" cy="971272"/>
                </a:xfrm>
                <a:prstGeom prst="ellipse">
                  <a:avLst/>
                </a:prstGeom>
                <a:solidFill>
                  <a:schemeClr val="bg1">
                    <a:lumMod val="85000"/>
                  </a:schemeClr>
                </a:solidFill>
                <a:ln w="38100">
                  <a:solidFill>
                    <a:srgbClr val="104A5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sp>
              <p:nvSpPr>
                <p:cNvPr id="75" name="Oval 14"/>
                <p:cNvSpPr/>
                <p:nvPr/>
              </p:nvSpPr>
              <p:spPr>
                <a:xfrm>
                  <a:off x="6171679" y="3761232"/>
                  <a:ext cx="662924" cy="662924"/>
                </a:xfrm>
                <a:prstGeom prst="ellipse">
                  <a:avLst/>
                </a:prstGeom>
                <a:solidFill>
                  <a:srgbClr val="104A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76" name="Freeform: Shape 34"/>
                <p:cNvSpPr/>
                <p:nvPr/>
              </p:nvSpPr>
              <p:spPr bwMode="auto">
                <a:xfrm>
                  <a:off x="6345997" y="3891965"/>
                  <a:ext cx="327376" cy="37641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grpSp>
      <p:grpSp>
        <p:nvGrpSpPr>
          <p:cNvPr id="77" name="Group 48"/>
          <p:cNvGrpSpPr/>
          <p:nvPr/>
        </p:nvGrpSpPr>
        <p:grpSpPr>
          <a:xfrm>
            <a:off x="6682105" y="3176270"/>
            <a:ext cx="3691890" cy="934085"/>
            <a:chOff x="7988324" y="1734930"/>
            <a:chExt cx="2348822" cy="934328"/>
          </a:xfrm>
        </p:grpSpPr>
        <p:sp>
          <p:nvSpPr>
            <p:cNvPr id="79" name="TextBox 49"/>
            <p:cNvSpPr txBox="1"/>
            <p:nvPr/>
          </p:nvSpPr>
          <p:spPr>
            <a:xfrm>
              <a:off x="7988324" y="2115260"/>
              <a:ext cx="2348822" cy="553998"/>
            </a:xfrm>
            <a:prstGeom prst="rect">
              <a:avLst/>
            </a:prstGeom>
            <a:noFill/>
          </p:spPr>
          <p:txBody>
            <a:bodyPr wrap="square" lIns="360000" rIns="216000" anchor="ctr" anchorCtr="0">
              <a:noAutofit/>
            </a:bodyPr>
            <a:lstStyle/>
            <a:p>
              <a:pPr>
                <a:lnSpc>
                  <a:spcPct val="120000"/>
                </a:lnSpc>
              </a:pPr>
              <a:r>
                <a:rPr lang="zh-CN" altLang="en-US">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晋级第</a:t>
              </a:r>
              <a:r>
                <a:rPr lang="en-US" altLang="zh-C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42</a:t>
              </a:r>
              <a:r>
                <a:rPr lang="zh-CN" altLang="en-US">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届</a:t>
              </a:r>
              <a:r>
                <a:rPr lang="en-US" altLang="zh-CN">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ACM-ICPC</a:t>
              </a:r>
              <a:r>
                <a:rPr lang="zh-CN" altLang="en-US">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亚洲区域赛青岛站</a:t>
              </a:r>
            </a:p>
          </p:txBody>
        </p:sp>
        <p:sp>
          <p:nvSpPr>
            <p:cNvPr id="80" name="Rectangle 50"/>
            <p:cNvSpPr/>
            <p:nvPr/>
          </p:nvSpPr>
          <p:spPr>
            <a:xfrm>
              <a:off x="7996808" y="1734930"/>
              <a:ext cx="1482456" cy="323165"/>
            </a:xfrm>
            <a:prstGeom prst="rect">
              <a:avLst/>
            </a:prstGeom>
          </p:spPr>
          <p:txBody>
            <a:bodyPr wrap="none" lIns="360000" tIns="0" rIns="216000" bIns="0" anchor="ctr" anchorCtr="0">
              <a:normAutofit/>
            </a:bodyPr>
            <a:lstStyle/>
            <a:p>
              <a:pPr algn="l"/>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2017.9</a:t>
              </a:r>
            </a:p>
          </p:txBody>
        </p:sp>
      </p:gr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47" y="3990455"/>
            <a:ext cx="2319107" cy="2867545"/>
          </a:xfrm>
          <a:prstGeom prst="rect">
            <a:avLst/>
          </a:prstGeom>
        </p:spPr>
      </p:pic>
      <p:grpSp>
        <p:nvGrpSpPr>
          <p:cNvPr id="86" name="组合 55"/>
          <p:cNvGrpSpPr/>
          <p:nvPr/>
        </p:nvGrpSpPr>
        <p:grpSpPr bwMode="auto">
          <a:xfrm>
            <a:off x="4193818" y="177245"/>
            <a:ext cx="3573065" cy="696471"/>
            <a:chOff x="3791743" y="5346472"/>
            <a:chExt cx="5833187" cy="1152803"/>
          </a:xfrm>
          <a:effectLst/>
        </p:grpSpPr>
        <p:sp>
          <p:nvSpPr>
            <p:cNvPr id="87" name="任意多边形 166"/>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88" name="圆角矩形 165"/>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dist">
                <a:buNone/>
              </a:pPr>
              <a:r>
                <a:rPr lang="en-US" altLang="zh-CN" b="1" dirty="0">
                  <a:solidFill>
                    <a:srgbClr val="FA6A31"/>
                  </a:solidFill>
                  <a:latin typeface="微软雅黑" panose="020B0503020204020204" pitchFamily="34" charset="-122"/>
                  <a:ea typeface="微软雅黑" panose="020B0503020204020204" pitchFamily="34" charset="-122"/>
                  <a:cs typeface="+mn-ea"/>
                  <a:sym typeface="+mn-lt"/>
                </a:rPr>
                <a:t>ACM</a:t>
              </a:r>
              <a:r>
                <a:rPr lang="zh-CN" altLang="en-US" b="1" dirty="0">
                  <a:solidFill>
                    <a:srgbClr val="FA6A31"/>
                  </a:solidFill>
                  <a:latin typeface="微软雅黑" panose="020B0503020204020204" pitchFamily="34" charset="-122"/>
                  <a:ea typeface="微软雅黑" panose="020B0503020204020204" pitchFamily="34" charset="-122"/>
                  <a:cs typeface="+mn-ea"/>
                  <a:sym typeface="+mn-lt"/>
                </a:rPr>
                <a:t>协会发展历程</a:t>
              </a:r>
            </a:p>
          </p:txBody>
        </p:sp>
        <p:sp>
          <p:nvSpPr>
            <p:cNvPr id="89" name="圆角矩形 167"/>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grpSp>
      <p:grpSp>
        <p:nvGrpSpPr>
          <p:cNvPr id="39" name="组合 38"/>
          <p:cNvGrpSpPr/>
          <p:nvPr/>
        </p:nvGrpSpPr>
        <p:grpSpPr>
          <a:xfrm>
            <a:off x="5605780" y="5902325"/>
            <a:ext cx="971550" cy="971550"/>
            <a:chOff x="10803" y="9068"/>
            <a:chExt cx="1530" cy="1530"/>
          </a:xfrm>
        </p:grpSpPr>
        <p:grpSp>
          <p:nvGrpSpPr>
            <p:cNvPr id="38" name="组合 37"/>
            <p:cNvGrpSpPr/>
            <p:nvPr/>
          </p:nvGrpSpPr>
          <p:grpSpPr>
            <a:xfrm>
              <a:off x="10803" y="9068"/>
              <a:ext cx="1530" cy="1530"/>
              <a:chOff x="9014" y="3674"/>
              <a:chExt cx="1530" cy="1530"/>
            </a:xfrm>
          </p:grpSpPr>
          <p:sp>
            <p:nvSpPr>
              <p:cNvPr id="31" name="Oval 8"/>
              <p:cNvSpPr/>
              <p:nvPr/>
            </p:nvSpPr>
            <p:spPr>
              <a:xfrm>
                <a:off x="9014" y="3674"/>
                <a:ext cx="1530" cy="1530"/>
              </a:xfrm>
              <a:prstGeom prst="ellipse">
                <a:avLst/>
              </a:prstGeom>
              <a:solidFill>
                <a:schemeClr val="bg1">
                  <a:lumMod val="8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32" name="Oval 10"/>
              <p:cNvSpPr/>
              <p:nvPr/>
            </p:nvSpPr>
            <p:spPr>
              <a:xfrm>
                <a:off x="9198" y="3858"/>
                <a:ext cx="1162" cy="11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grpSp>
        <p:sp>
          <p:nvSpPr>
            <p:cNvPr id="27" name="Freeform 160"/>
            <p:cNvSpPr/>
            <p:nvPr/>
          </p:nvSpPr>
          <p:spPr bwMode="auto">
            <a:xfrm>
              <a:off x="11178" y="9542"/>
              <a:ext cx="780" cy="583"/>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0" name="Group 48"/>
          <p:cNvGrpSpPr/>
          <p:nvPr/>
        </p:nvGrpSpPr>
        <p:grpSpPr>
          <a:xfrm>
            <a:off x="6581775" y="5412739"/>
            <a:ext cx="4363720" cy="1160781"/>
            <a:chOff x="7996808" y="1367169"/>
            <a:chExt cx="2348822" cy="1161082"/>
          </a:xfrm>
        </p:grpSpPr>
        <p:sp>
          <p:nvSpPr>
            <p:cNvPr id="41" name="TextBox 49"/>
            <p:cNvSpPr txBox="1"/>
            <p:nvPr/>
          </p:nvSpPr>
          <p:spPr>
            <a:xfrm>
              <a:off x="7996808" y="1974253"/>
              <a:ext cx="2348822" cy="553998"/>
            </a:xfrm>
            <a:prstGeom prst="rect">
              <a:avLst/>
            </a:prstGeom>
            <a:noFill/>
          </p:spPr>
          <p:txBody>
            <a:bodyPr wrap="square" lIns="360000" rIns="216000" anchor="ctr" anchorCtr="0">
              <a:noAutofit/>
            </a:bodyPr>
            <a:lstStyle/>
            <a:p>
              <a:pP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更名为武汉工程大学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ACM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协会</a:t>
              </a:r>
            </a:p>
            <a:p>
              <a:pP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第四届中国大学生程序设计竞赛晋级吉林站、桂林站、秦皇岛站</a:t>
              </a:r>
            </a:p>
          </p:txBody>
        </p:sp>
        <p:sp>
          <p:nvSpPr>
            <p:cNvPr id="42" name="Rectangle 50"/>
            <p:cNvSpPr/>
            <p:nvPr/>
          </p:nvSpPr>
          <p:spPr>
            <a:xfrm>
              <a:off x="8016974" y="1367169"/>
              <a:ext cx="1482456" cy="323165"/>
            </a:xfrm>
            <a:prstGeom prst="rect">
              <a:avLst/>
            </a:prstGeom>
          </p:spPr>
          <p:txBody>
            <a:bodyPr wrap="none" lIns="360000" tIns="0" rIns="216000" bIns="0" anchor="ctr" anchorCtr="0">
              <a:normAutofit/>
            </a:bodyPr>
            <a:lstStyle/>
            <a:p>
              <a:pPr algn="l"/>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2018.9</a:t>
              </a:r>
            </a:p>
          </p:txBody>
        </p:sp>
      </p:grpSp>
      <p:pic>
        <p:nvPicPr>
          <p:cNvPr id="43" name="图片 42" descr="白鲸团队2017合影"/>
          <p:cNvPicPr>
            <a:picLocks noChangeAspect="1"/>
          </p:cNvPicPr>
          <p:nvPr/>
        </p:nvPicPr>
        <p:blipFill>
          <a:blip r:embed="rId6"/>
          <a:stretch>
            <a:fillRect/>
          </a:stretch>
        </p:blipFill>
        <p:spPr>
          <a:xfrm>
            <a:off x="6809740" y="503555"/>
            <a:ext cx="4980940" cy="3321685"/>
          </a:xfrm>
          <a:prstGeom prst="rect">
            <a:avLst/>
          </a:prstGeom>
        </p:spPr>
      </p:pic>
      <p:pic>
        <p:nvPicPr>
          <p:cNvPr id="44" name="图片 43" descr="白鲸团队2017年度总结大会"/>
          <p:cNvPicPr>
            <a:picLocks noChangeAspect="1"/>
          </p:cNvPicPr>
          <p:nvPr/>
        </p:nvPicPr>
        <p:blipFill>
          <a:blip r:embed="rId7"/>
          <a:stretch>
            <a:fillRect/>
          </a:stretch>
        </p:blipFill>
        <p:spPr>
          <a:xfrm>
            <a:off x="677545" y="3659505"/>
            <a:ext cx="4552950" cy="3035935"/>
          </a:xfrm>
          <a:prstGeom prst="rect">
            <a:avLst/>
          </a:prstGeom>
        </p:spPr>
      </p:pic>
      <p:pic>
        <p:nvPicPr>
          <p:cNvPr id="45" name="图片 44" descr="第42届ACM-ICPC国际大学生程序设计竞赛（青岛站）合影2"/>
          <p:cNvPicPr>
            <a:picLocks noChangeAspect="1"/>
          </p:cNvPicPr>
          <p:nvPr/>
        </p:nvPicPr>
        <p:blipFill>
          <a:blip r:embed="rId8"/>
          <a:stretch>
            <a:fillRect/>
          </a:stretch>
        </p:blipFill>
        <p:spPr>
          <a:xfrm>
            <a:off x="8340725" y="4050030"/>
            <a:ext cx="3663315" cy="2747645"/>
          </a:xfrm>
          <a:prstGeom prst="rect">
            <a:avLst/>
          </a:prstGeom>
        </p:spPr>
      </p:pic>
      <p:pic>
        <p:nvPicPr>
          <p:cNvPr id="56" name="图片 55" descr="第42届ACM-ICPC国际大学生程序设计竞赛（青岛站）合影3"/>
          <p:cNvPicPr>
            <a:picLocks noChangeAspect="1"/>
          </p:cNvPicPr>
          <p:nvPr/>
        </p:nvPicPr>
        <p:blipFill>
          <a:blip r:embed="rId9"/>
          <a:stretch>
            <a:fillRect/>
          </a:stretch>
        </p:blipFill>
        <p:spPr>
          <a:xfrm>
            <a:off x="217805" y="873125"/>
            <a:ext cx="5074920" cy="3806825"/>
          </a:xfrm>
          <a:prstGeom prst="rect">
            <a:avLst/>
          </a:prstGeom>
        </p:spPr>
      </p:pic>
      <p:pic>
        <p:nvPicPr>
          <p:cNvPr id="62" name="图片 61" descr="IMG_20180623_165458"/>
          <p:cNvPicPr>
            <a:picLocks noChangeAspect="1"/>
          </p:cNvPicPr>
          <p:nvPr/>
        </p:nvPicPr>
        <p:blipFill>
          <a:blip r:embed="rId10"/>
          <a:stretch>
            <a:fillRect/>
          </a:stretch>
        </p:blipFill>
        <p:spPr>
          <a:xfrm>
            <a:off x="6873240" y="1246505"/>
            <a:ext cx="4917440" cy="3688080"/>
          </a:xfrm>
          <a:prstGeom prst="rect">
            <a:avLst/>
          </a:prstGeom>
        </p:spPr>
      </p:pic>
      <p:pic>
        <p:nvPicPr>
          <p:cNvPr id="63" name="图片 62" descr="IMG_20180623_165516"/>
          <p:cNvPicPr>
            <a:picLocks noChangeAspect="1"/>
          </p:cNvPicPr>
          <p:nvPr/>
        </p:nvPicPr>
        <p:blipFill>
          <a:blip r:embed="rId11"/>
          <a:stretch>
            <a:fillRect/>
          </a:stretch>
        </p:blipFill>
        <p:spPr>
          <a:xfrm>
            <a:off x="217805" y="177165"/>
            <a:ext cx="4558030" cy="3418840"/>
          </a:xfrm>
          <a:prstGeom prst="rect">
            <a:avLst/>
          </a:prstGeom>
        </p:spPr>
      </p:pic>
      <p:pic>
        <p:nvPicPr>
          <p:cNvPr id="5" name="Picture 4">
            <a:extLst>
              <a:ext uri="{FF2B5EF4-FFF2-40B4-BE49-F238E27FC236}">
                <a16:creationId xmlns:a16="http://schemas.microsoft.com/office/drawing/2014/main" id="{AB46277D-8F21-4DA7-8CC9-18E3B0DDDA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4693" y="190788"/>
            <a:ext cx="7220431" cy="4542431"/>
          </a:xfrm>
          <a:prstGeom prst="rect">
            <a:avLst/>
          </a:prstGeom>
        </p:spPr>
      </p:pic>
      <p:pic>
        <p:nvPicPr>
          <p:cNvPr id="7" name="Picture 6">
            <a:extLst>
              <a:ext uri="{FF2B5EF4-FFF2-40B4-BE49-F238E27FC236}">
                <a16:creationId xmlns:a16="http://schemas.microsoft.com/office/drawing/2014/main" id="{5303E9AD-E057-44AA-B0AB-1AA6D1349B6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4717" y="2500715"/>
            <a:ext cx="5805994" cy="43613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fill="hold"/>
                                        <p:tgtEl>
                                          <p:spTgt spid="53"/>
                                        </p:tgtEl>
                                        <p:attrNameLst>
                                          <p:attrName>ppt_x</p:attrName>
                                        </p:attrNameLst>
                                      </p:cBhvr>
                                      <p:tavLst>
                                        <p:tav tm="0">
                                          <p:val>
                                            <p:strVal val="#ppt_x"/>
                                          </p:val>
                                        </p:tav>
                                        <p:tav tm="100000">
                                          <p:val>
                                            <p:strVal val="#ppt_x"/>
                                          </p:val>
                                        </p:tav>
                                      </p:tavLst>
                                    </p:anim>
                                    <p:anim calcmode="lin" valueType="num">
                                      <p:cBhvr additive="base">
                                        <p:cTn id="1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500" fill="hold"/>
                                        <p:tgtEl>
                                          <p:spTgt spid="46"/>
                                        </p:tgtEl>
                                        <p:attrNameLst>
                                          <p:attrName>ppt_x</p:attrName>
                                        </p:attrNameLst>
                                      </p:cBhvr>
                                      <p:tavLst>
                                        <p:tav tm="0">
                                          <p:val>
                                            <p:strVal val="#ppt_x"/>
                                          </p:val>
                                        </p:tav>
                                        <p:tav tm="100000">
                                          <p:val>
                                            <p:strVal val="#ppt_x"/>
                                          </p:val>
                                        </p:tav>
                                      </p:tavLst>
                                    </p:anim>
                                    <p:anim calcmode="lin" valueType="num">
                                      <p:cBhvr additive="base">
                                        <p:cTn id="19" dur="500" fill="hold"/>
                                        <p:tgtEl>
                                          <p:spTgt spid="46"/>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 presetClass="entr" presetSubtype="16"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ox(in)">
                                      <p:cBhvr>
                                        <p:cTn id="23" dur="2000"/>
                                        <p:tgtEl>
                                          <p:spTgt spid="43"/>
                                        </p:tgtEl>
                                      </p:cBhvr>
                                    </p:animEffect>
                                  </p:childTnLst>
                                </p:cTn>
                              </p:par>
                              <p:par>
                                <p:cTn id="24" presetID="4" presetClass="entr" presetSubtype="16"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box(in)">
                                      <p:cBhvr>
                                        <p:cTn id="26" dur="20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3"/>
                                        </p:tgtEl>
                                      </p:cBhvr>
                                    </p:animEffect>
                                    <p:set>
                                      <p:cBhvr>
                                        <p:cTn id="31" dur="1" fill="hold">
                                          <p:stCondLst>
                                            <p:cond delay="499"/>
                                          </p:stCondLst>
                                        </p:cTn>
                                        <p:tgtEl>
                                          <p:spTgt spid="4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4"/>
                                        </p:tgtEl>
                                      </p:cBhvr>
                                    </p:animEffect>
                                    <p:set>
                                      <p:cBhvr>
                                        <p:cTn id="34" dur="1" fill="hold">
                                          <p:stCondLst>
                                            <p:cond delay="499"/>
                                          </p:stCondLst>
                                        </p:cTn>
                                        <p:tgtEl>
                                          <p:spTgt spid="4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ppt_x"/>
                                          </p:val>
                                        </p:tav>
                                        <p:tav tm="100000">
                                          <p:val>
                                            <p:strVal val="#ppt_x"/>
                                          </p:val>
                                        </p:tav>
                                      </p:tavLst>
                                    </p:anim>
                                    <p:anim calcmode="lin" valueType="num">
                                      <p:cBhvr additive="base">
                                        <p:cTn id="40" dur="500" fill="hold"/>
                                        <p:tgtEl>
                                          <p:spTgt spid="77"/>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4" presetClass="entr" presetSubtype="16"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ox(in)">
                                      <p:cBhvr>
                                        <p:cTn id="44" dur="2000"/>
                                        <p:tgtEl>
                                          <p:spTgt spid="56"/>
                                        </p:tgtEl>
                                      </p:cBhvr>
                                    </p:animEffect>
                                  </p:childTnLst>
                                </p:cTn>
                              </p:par>
                              <p:par>
                                <p:cTn id="45" presetID="4" presetClass="entr" presetSubtype="16"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box(in)">
                                      <p:cBhvr>
                                        <p:cTn id="47" dur="20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6"/>
                                        </p:tgtEl>
                                      </p:cBhvr>
                                    </p:animEffect>
                                    <p:set>
                                      <p:cBhvr>
                                        <p:cTn id="52" dur="1" fill="hold">
                                          <p:stCondLst>
                                            <p:cond delay="499"/>
                                          </p:stCondLst>
                                        </p:cTn>
                                        <p:tgtEl>
                                          <p:spTgt spid="5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5"/>
                                        </p:tgtEl>
                                      </p:cBhvr>
                                    </p:animEffect>
                                    <p:set>
                                      <p:cBhvr>
                                        <p:cTn id="55" dur="1" fill="hold">
                                          <p:stCondLst>
                                            <p:cond delay="499"/>
                                          </p:stCondLst>
                                        </p:cTn>
                                        <p:tgtEl>
                                          <p:spTgt spid="4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69"/>
                                        </p:tgtEl>
                                        <p:attrNameLst>
                                          <p:attrName>style.visibility</p:attrName>
                                        </p:attrNameLst>
                                      </p:cBhvr>
                                      <p:to>
                                        <p:strVal val="visible"/>
                                      </p:to>
                                    </p:set>
                                    <p:anim calcmode="lin" valueType="num">
                                      <p:cBhvr additive="base">
                                        <p:cTn id="60" dur="500" fill="hold"/>
                                        <p:tgtEl>
                                          <p:spTgt spid="69"/>
                                        </p:tgtEl>
                                        <p:attrNameLst>
                                          <p:attrName>ppt_x</p:attrName>
                                        </p:attrNameLst>
                                      </p:cBhvr>
                                      <p:tavLst>
                                        <p:tav tm="0">
                                          <p:val>
                                            <p:strVal val="#ppt_x"/>
                                          </p:val>
                                        </p:tav>
                                        <p:tav tm="100000">
                                          <p:val>
                                            <p:strVal val="#ppt_x"/>
                                          </p:val>
                                        </p:tav>
                                      </p:tavLst>
                                    </p:anim>
                                    <p:anim calcmode="lin" valueType="num">
                                      <p:cBhvr additive="base">
                                        <p:cTn id="61" dur="500" fill="hold"/>
                                        <p:tgtEl>
                                          <p:spTgt spid="69"/>
                                        </p:tgtEl>
                                        <p:attrNameLst>
                                          <p:attrName>ppt_y</p:attrName>
                                        </p:attrNameLst>
                                      </p:cBhvr>
                                      <p:tavLst>
                                        <p:tav tm="0">
                                          <p:val>
                                            <p:strVal val="1+#ppt_h/2"/>
                                          </p:val>
                                        </p:tav>
                                        <p:tav tm="100000">
                                          <p:val>
                                            <p:strVal val="#ppt_y"/>
                                          </p:val>
                                        </p:tav>
                                      </p:tavLst>
                                    </p:anim>
                                  </p:childTnLst>
                                </p:cTn>
                              </p:par>
                            </p:childTnLst>
                          </p:cTn>
                        </p:par>
                        <p:par>
                          <p:cTn id="62" fill="hold">
                            <p:stCondLst>
                              <p:cond delay="500"/>
                            </p:stCondLst>
                            <p:childTnLst>
                              <p:par>
                                <p:cTn id="63" presetID="4" presetClass="entr" presetSubtype="16" fill="hold"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box(in)">
                                      <p:cBhvr>
                                        <p:cTn id="65" dur="2000"/>
                                        <p:tgtEl>
                                          <p:spTgt spid="63"/>
                                        </p:tgtEl>
                                      </p:cBhvr>
                                    </p:animEffect>
                                  </p:childTnLst>
                                </p:cTn>
                              </p:par>
                              <p:par>
                                <p:cTn id="66" presetID="4" presetClass="entr" presetSubtype="16"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box(in)">
                                      <p:cBhvr>
                                        <p:cTn id="68" dur="2000"/>
                                        <p:tgtEl>
                                          <p:spTgt spid="6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63"/>
                                        </p:tgtEl>
                                      </p:cBhvr>
                                    </p:animEffect>
                                    <p:set>
                                      <p:cBhvr>
                                        <p:cTn id="73" dur="1" fill="hold">
                                          <p:stCondLst>
                                            <p:cond delay="499"/>
                                          </p:stCondLst>
                                        </p:cTn>
                                        <p:tgtEl>
                                          <p:spTgt spid="63"/>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62"/>
                                        </p:tgtEl>
                                      </p:cBhvr>
                                    </p:animEffect>
                                    <p:set>
                                      <p:cBhvr>
                                        <p:cTn id="76" dur="1" fill="hold">
                                          <p:stCondLst>
                                            <p:cond delay="499"/>
                                          </p:stCondLst>
                                        </p:cTn>
                                        <p:tgtEl>
                                          <p:spTgt spid="6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 calcmode="lin" valueType="num">
                                      <p:cBhvr additive="base">
                                        <p:cTn id="81" dur="500" fill="hold"/>
                                        <p:tgtEl>
                                          <p:spTgt spid="40"/>
                                        </p:tgtEl>
                                        <p:attrNameLst>
                                          <p:attrName>ppt_x</p:attrName>
                                        </p:attrNameLst>
                                      </p:cBhvr>
                                      <p:tavLst>
                                        <p:tav tm="0">
                                          <p:val>
                                            <p:strVal val="#ppt_x"/>
                                          </p:val>
                                        </p:tav>
                                        <p:tav tm="100000">
                                          <p:val>
                                            <p:strVal val="#ppt_x"/>
                                          </p:val>
                                        </p:tav>
                                      </p:tavLst>
                                    </p:anim>
                                    <p:anim calcmode="lin" valueType="num">
                                      <p:cBhvr additive="base">
                                        <p:cTn id="8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anim calcmode="lin" valueType="num">
                                      <p:cBhvr>
                                        <p:cTn id="87" dur="1000" fill="hold"/>
                                        <p:tgtEl>
                                          <p:spTgt spid="5"/>
                                        </p:tgtEl>
                                        <p:attrNameLst>
                                          <p:attrName>ppt_w</p:attrName>
                                        </p:attrNameLst>
                                      </p:cBhvr>
                                      <p:tavLst>
                                        <p:tav tm="0">
                                          <p:val>
                                            <p:fltVal val="0"/>
                                          </p:val>
                                        </p:tav>
                                        <p:tav tm="100000">
                                          <p:val>
                                            <p:strVal val="#ppt_w"/>
                                          </p:val>
                                        </p:tav>
                                      </p:tavLst>
                                    </p:anim>
                                    <p:anim calcmode="lin" valueType="num">
                                      <p:cBhvr>
                                        <p:cTn id="88" dur="1000" fill="hold"/>
                                        <p:tgtEl>
                                          <p:spTgt spid="5"/>
                                        </p:tgtEl>
                                        <p:attrNameLst>
                                          <p:attrName>ppt_h</p:attrName>
                                        </p:attrNameLst>
                                      </p:cBhvr>
                                      <p:tavLst>
                                        <p:tav tm="0">
                                          <p:val>
                                            <p:fltVal val="0"/>
                                          </p:val>
                                        </p:tav>
                                        <p:tav tm="100000">
                                          <p:val>
                                            <p:strVal val="#ppt_h"/>
                                          </p:val>
                                        </p:tav>
                                      </p:tavLst>
                                    </p:anim>
                                    <p:anim calcmode="lin" valueType="num">
                                      <p:cBhvr>
                                        <p:cTn id="89" dur="1000" fill="hold"/>
                                        <p:tgtEl>
                                          <p:spTgt spid="5"/>
                                        </p:tgtEl>
                                        <p:attrNameLst>
                                          <p:attrName>style.rotation</p:attrName>
                                        </p:attrNameLst>
                                      </p:cBhvr>
                                      <p:tavLst>
                                        <p:tav tm="0">
                                          <p:val>
                                            <p:fltVal val="90"/>
                                          </p:val>
                                        </p:tav>
                                        <p:tav tm="100000">
                                          <p:val>
                                            <p:fltVal val="0"/>
                                          </p:val>
                                        </p:tav>
                                      </p:tavLst>
                                    </p:anim>
                                    <p:animEffect transition="in" filter="fade">
                                      <p:cBhvr>
                                        <p:cTn id="90" dur="10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nodeType="click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circle(in)">
                                      <p:cBhvr>
                                        <p:cTn id="95" dur="2000"/>
                                        <p:tgtEl>
                                          <p:spTgt spid="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nodeType="clickEffect">
                                  <p:stCondLst>
                                    <p:cond delay="0"/>
                                  </p:stCondLst>
                                  <p:childTnLst>
                                    <p:animEffect transition="out" filter="fade">
                                      <p:cBhvr>
                                        <p:cTn id="99" dur="500"/>
                                        <p:tgtEl>
                                          <p:spTgt spid="5"/>
                                        </p:tgtEl>
                                      </p:cBhvr>
                                    </p:animEffect>
                                    <p:set>
                                      <p:cBhvr>
                                        <p:cTn id="100" dur="1" fill="hold">
                                          <p:stCondLst>
                                            <p:cond delay="499"/>
                                          </p:stCondLst>
                                        </p:cTn>
                                        <p:tgtEl>
                                          <p:spTgt spid="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6" name="Group 39"/>
          <p:cNvGrpSpPr/>
          <p:nvPr/>
        </p:nvGrpSpPr>
        <p:grpSpPr>
          <a:xfrm>
            <a:off x="2567826" y="2100426"/>
            <a:ext cx="3126744" cy="891540"/>
            <a:chOff x="1485004" y="1734048"/>
            <a:chExt cx="2782197" cy="891540"/>
          </a:xfrm>
        </p:grpSpPr>
        <p:sp>
          <p:nvSpPr>
            <p:cNvPr id="47" name="TextBox 40"/>
            <p:cNvSpPr txBox="1"/>
            <p:nvPr/>
          </p:nvSpPr>
          <p:spPr>
            <a:xfrm>
              <a:off x="1485004" y="2071868"/>
              <a:ext cx="2782193" cy="553720"/>
            </a:xfrm>
            <a:prstGeom prst="rect">
              <a:avLst/>
            </a:prstGeom>
            <a:noFill/>
          </p:spPr>
          <p:txBody>
            <a:bodyPr wrap="square" rIns="360000" anchor="t" anchorCtr="0"/>
            <a:lstStyle/>
            <a:p>
              <a:pPr algn="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举办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2018</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年计算机科学与工程学院程序设计竞赛</a:t>
              </a:r>
            </a:p>
          </p:txBody>
        </p:sp>
        <p:sp>
          <p:nvSpPr>
            <p:cNvPr id="48" name="Rectangle 41"/>
            <p:cNvSpPr/>
            <p:nvPr/>
          </p:nvSpPr>
          <p:spPr>
            <a:xfrm>
              <a:off x="2985227" y="1734048"/>
              <a:ext cx="1281974" cy="323165"/>
            </a:xfrm>
            <a:prstGeom prst="rect">
              <a:avLst/>
            </a:prstGeom>
          </p:spPr>
          <p:txBody>
            <a:bodyPr wrap="none" lIns="0" tIns="0" rIns="360000" bIns="0" anchor="b" anchorCtr="0">
              <a:noAutofit/>
            </a:bodyPr>
            <a:lstStyle/>
            <a:p>
              <a:pPr algn="r">
                <a:lnSpc>
                  <a:spcPct val="150000"/>
                </a:lnSpc>
                <a:spcAft>
                  <a:spcPct val="40000"/>
                </a:spcAft>
                <a:buClr>
                  <a:srgbClr val="292929"/>
                </a:buClr>
                <a:defRPr/>
              </a:pPr>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2018.10</a:t>
              </a:r>
            </a:p>
          </p:txBody>
        </p:sp>
      </p:grpSp>
      <p:sp>
        <p:nvSpPr>
          <p:cNvPr id="33" name="AutoShape 30"/>
          <p:cNvSpPr>
            <a:spLocks noChangeAspect="1" noChangeArrowheads="1" noTextEdit="1"/>
          </p:cNvSpPr>
          <p:nvPr/>
        </p:nvSpPr>
        <p:spPr bwMode="auto">
          <a:xfrm>
            <a:off x="5230395" y="3743825"/>
            <a:ext cx="5245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47" y="3990455"/>
            <a:ext cx="2319107" cy="2867545"/>
          </a:xfrm>
          <a:prstGeom prst="rect">
            <a:avLst/>
          </a:prstGeom>
        </p:spPr>
      </p:pic>
      <p:grpSp>
        <p:nvGrpSpPr>
          <p:cNvPr id="11" name="组合 10">
            <a:extLst>
              <a:ext uri="{FF2B5EF4-FFF2-40B4-BE49-F238E27FC236}">
                <a16:creationId xmlns:a16="http://schemas.microsoft.com/office/drawing/2014/main" id="{94EC5564-6C15-44DC-AA05-274021B0AD82}"/>
              </a:ext>
            </a:extLst>
          </p:cNvPr>
          <p:cNvGrpSpPr/>
          <p:nvPr/>
        </p:nvGrpSpPr>
        <p:grpSpPr>
          <a:xfrm>
            <a:off x="5596890" y="-95276"/>
            <a:ext cx="984885" cy="6969151"/>
            <a:chOff x="5596890" y="-95276"/>
            <a:chExt cx="984885" cy="6969151"/>
          </a:xfrm>
        </p:grpSpPr>
        <p:grpSp>
          <p:nvGrpSpPr>
            <p:cNvPr id="6" name="组合 5">
              <a:extLst>
                <a:ext uri="{FF2B5EF4-FFF2-40B4-BE49-F238E27FC236}">
                  <a16:creationId xmlns:a16="http://schemas.microsoft.com/office/drawing/2014/main" id="{50169528-B5CC-461C-96C7-E9A4D829179E}"/>
                </a:ext>
              </a:extLst>
            </p:cNvPr>
            <p:cNvGrpSpPr/>
            <p:nvPr/>
          </p:nvGrpSpPr>
          <p:grpSpPr>
            <a:xfrm>
              <a:off x="5596890" y="-95276"/>
              <a:ext cx="984885" cy="6439203"/>
              <a:chOff x="5596890" y="-95276"/>
              <a:chExt cx="984885" cy="6439203"/>
            </a:xfrm>
          </p:grpSpPr>
          <p:sp>
            <p:nvSpPr>
              <p:cNvPr id="30" name="Rectangle 51"/>
              <p:cNvSpPr/>
              <p:nvPr/>
            </p:nvSpPr>
            <p:spPr>
              <a:xfrm>
                <a:off x="5969552" y="-95276"/>
                <a:ext cx="144000" cy="6439203"/>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grpSp>
            <p:nvGrpSpPr>
              <p:cNvPr id="25" name="组合 24"/>
              <p:cNvGrpSpPr/>
              <p:nvPr/>
            </p:nvGrpSpPr>
            <p:grpSpPr>
              <a:xfrm>
                <a:off x="5596890" y="963295"/>
                <a:ext cx="984885" cy="4699635"/>
                <a:chOff x="8711" y="2082"/>
                <a:chExt cx="1551" cy="7401"/>
              </a:xfrm>
            </p:grpSpPr>
            <p:grpSp>
              <p:nvGrpSpPr>
                <p:cNvPr id="34" name="Group 36"/>
                <p:cNvGrpSpPr/>
                <p:nvPr/>
              </p:nvGrpSpPr>
              <p:grpSpPr>
                <a:xfrm>
                  <a:off x="8711" y="4039"/>
                  <a:ext cx="1530" cy="1530"/>
                  <a:chOff x="4876779" y="2512148"/>
                  <a:chExt cx="971272" cy="971272"/>
                </a:xfrm>
              </p:grpSpPr>
              <p:sp>
                <p:nvSpPr>
                  <p:cNvPr id="35" name="Oval 8"/>
                  <p:cNvSpPr/>
                  <p:nvPr/>
                </p:nvSpPr>
                <p:spPr>
                  <a:xfrm>
                    <a:off x="4876779" y="2512148"/>
                    <a:ext cx="971272" cy="971272"/>
                  </a:xfrm>
                  <a:prstGeom prst="ellipse">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36" name="Oval 10"/>
                  <p:cNvSpPr/>
                  <p:nvPr/>
                </p:nvSpPr>
                <p:spPr>
                  <a:xfrm>
                    <a:off x="4993478" y="2628847"/>
                    <a:ext cx="737874" cy="737874"/>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sp>
                <p:nvSpPr>
                  <p:cNvPr id="37" name="Freeform: Shape 24"/>
                  <p:cNvSpPr/>
                  <p:nvPr/>
                </p:nvSpPr>
                <p:spPr>
                  <a:xfrm>
                    <a:off x="5223727" y="2794880"/>
                    <a:ext cx="277375" cy="405807"/>
                  </a:xfrm>
                  <a:custGeom>
                    <a:avLst/>
                    <a:gdLst>
                      <a:gd name="connsiteX0" fmla="*/ 102012 w 208031"/>
                      <a:gd name="connsiteY0" fmla="*/ 264985 h 304355"/>
                      <a:gd name="connsiteX1" fmla="*/ 85817 w 208031"/>
                      <a:gd name="connsiteY1" fmla="*/ 283502 h 304355"/>
                      <a:gd name="connsiteX2" fmla="*/ 102012 w 208031"/>
                      <a:gd name="connsiteY2" fmla="*/ 302019 h 304355"/>
                      <a:gd name="connsiteX3" fmla="*/ 118207 w 208031"/>
                      <a:gd name="connsiteY3" fmla="*/ 283502 h 304355"/>
                      <a:gd name="connsiteX4" fmla="*/ 102012 w 208031"/>
                      <a:gd name="connsiteY4" fmla="*/ 264985 h 304355"/>
                      <a:gd name="connsiteX5" fmla="*/ 56997 w 208031"/>
                      <a:gd name="connsiteY5" fmla="*/ 57673 h 304355"/>
                      <a:gd name="connsiteX6" fmla="*/ 33778 w 208031"/>
                      <a:gd name="connsiteY6" fmla="*/ 80892 h 304355"/>
                      <a:gd name="connsiteX7" fmla="*/ 33778 w 208031"/>
                      <a:gd name="connsiteY7" fmla="*/ 231129 h 304355"/>
                      <a:gd name="connsiteX8" fmla="*/ 56997 w 208031"/>
                      <a:gd name="connsiteY8" fmla="*/ 254348 h 304355"/>
                      <a:gd name="connsiteX9" fmla="*/ 149871 w 208031"/>
                      <a:gd name="connsiteY9" fmla="*/ 254348 h 304355"/>
                      <a:gd name="connsiteX10" fmla="*/ 173090 w 208031"/>
                      <a:gd name="connsiteY10" fmla="*/ 231129 h 304355"/>
                      <a:gd name="connsiteX11" fmla="*/ 173090 w 208031"/>
                      <a:gd name="connsiteY11" fmla="*/ 80892 h 304355"/>
                      <a:gd name="connsiteX12" fmla="*/ 149871 w 208031"/>
                      <a:gd name="connsiteY12" fmla="*/ 57673 h 304355"/>
                      <a:gd name="connsiteX13" fmla="*/ 66050 w 208031"/>
                      <a:gd name="connsiteY13" fmla="*/ 20948 h 304355"/>
                      <a:gd name="connsiteX14" fmla="*/ 66050 w 208031"/>
                      <a:gd name="connsiteY14" fmla="*/ 29172 h 304355"/>
                      <a:gd name="connsiteX15" fmla="*/ 136737 w 208031"/>
                      <a:gd name="connsiteY15" fmla="*/ 29172 h 304355"/>
                      <a:gd name="connsiteX16" fmla="*/ 136737 w 208031"/>
                      <a:gd name="connsiteY16" fmla="*/ 20948 h 304355"/>
                      <a:gd name="connsiteX17" fmla="*/ 34673 w 208031"/>
                      <a:gd name="connsiteY17" fmla="*/ 0 h 304355"/>
                      <a:gd name="connsiteX18" fmla="*/ 173358 w 208031"/>
                      <a:gd name="connsiteY18" fmla="*/ 0 h 304355"/>
                      <a:gd name="connsiteX19" fmla="*/ 208031 w 208031"/>
                      <a:gd name="connsiteY19" fmla="*/ 34673 h 304355"/>
                      <a:gd name="connsiteX20" fmla="*/ 208031 w 208031"/>
                      <a:gd name="connsiteY20" fmla="*/ 269682 h 304355"/>
                      <a:gd name="connsiteX21" fmla="*/ 173358 w 208031"/>
                      <a:gd name="connsiteY21" fmla="*/ 304355 h 304355"/>
                      <a:gd name="connsiteX22" fmla="*/ 34673 w 208031"/>
                      <a:gd name="connsiteY22" fmla="*/ 304355 h 304355"/>
                      <a:gd name="connsiteX23" fmla="*/ 0 w 208031"/>
                      <a:gd name="connsiteY23" fmla="*/ 269682 h 304355"/>
                      <a:gd name="connsiteX24" fmla="*/ 0 w 208031"/>
                      <a:gd name="connsiteY24" fmla="*/ 34673 h 304355"/>
                      <a:gd name="connsiteX25" fmla="*/ 34673 w 208031"/>
                      <a:gd name="connsiteY25" fmla="*/ 0 h 30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8031" h="304355">
                        <a:moveTo>
                          <a:pt x="102012" y="264985"/>
                        </a:moveTo>
                        <a:cubicBezTo>
                          <a:pt x="93068" y="264985"/>
                          <a:pt x="85817" y="273275"/>
                          <a:pt x="85817" y="283502"/>
                        </a:cubicBezTo>
                        <a:cubicBezTo>
                          <a:pt x="85817" y="293729"/>
                          <a:pt x="93068" y="302019"/>
                          <a:pt x="102012" y="302019"/>
                        </a:cubicBezTo>
                        <a:cubicBezTo>
                          <a:pt x="110956" y="302019"/>
                          <a:pt x="118207" y="293729"/>
                          <a:pt x="118207" y="283502"/>
                        </a:cubicBezTo>
                        <a:cubicBezTo>
                          <a:pt x="118207" y="273275"/>
                          <a:pt x="110956" y="264985"/>
                          <a:pt x="102012" y="264985"/>
                        </a:cubicBezTo>
                        <a:close/>
                        <a:moveTo>
                          <a:pt x="56997" y="57673"/>
                        </a:moveTo>
                        <a:cubicBezTo>
                          <a:pt x="44174" y="57673"/>
                          <a:pt x="33778" y="68069"/>
                          <a:pt x="33778" y="80892"/>
                        </a:cubicBezTo>
                        <a:lnTo>
                          <a:pt x="33778" y="231129"/>
                        </a:lnTo>
                        <a:cubicBezTo>
                          <a:pt x="33778" y="243952"/>
                          <a:pt x="44174" y="254348"/>
                          <a:pt x="56997" y="254348"/>
                        </a:cubicBezTo>
                        <a:lnTo>
                          <a:pt x="149871" y="254348"/>
                        </a:lnTo>
                        <a:cubicBezTo>
                          <a:pt x="162694" y="254348"/>
                          <a:pt x="173090" y="243952"/>
                          <a:pt x="173090" y="231129"/>
                        </a:cubicBezTo>
                        <a:lnTo>
                          <a:pt x="173090" y="80892"/>
                        </a:lnTo>
                        <a:cubicBezTo>
                          <a:pt x="173090" y="68069"/>
                          <a:pt x="162694" y="57673"/>
                          <a:pt x="149871" y="57673"/>
                        </a:cubicBezTo>
                        <a:close/>
                        <a:moveTo>
                          <a:pt x="66050" y="20948"/>
                        </a:moveTo>
                        <a:lnTo>
                          <a:pt x="66050" y="29172"/>
                        </a:lnTo>
                        <a:lnTo>
                          <a:pt x="136737" y="29172"/>
                        </a:lnTo>
                        <a:lnTo>
                          <a:pt x="136737" y="20948"/>
                        </a:lnTo>
                        <a:close/>
                        <a:moveTo>
                          <a:pt x="34673" y="0"/>
                        </a:moveTo>
                        <a:lnTo>
                          <a:pt x="173358" y="0"/>
                        </a:lnTo>
                        <a:cubicBezTo>
                          <a:pt x="192507" y="0"/>
                          <a:pt x="208031" y="15524"/>
                          <a:pt x="208031" y="34673"/>
                        </a:cubicBezTo>
                        <a:lnTo>
                          <a:pt x="208031" y="269682"/>
                        </a:lnTo>
                        <a:cubicBezTo>
                          <a:pt x="208031" y="288831"/>
                          <a:pt x="192507" y="304355"/>
                          <a:pt x="173358" y="304355"/>
                        </a:cubicBezTo>
                        <a:lnTo>
                          <a:pt x="34673" y="304355"/>
                        </a:lnTo>
                        <a:cubicBezTo>
                          <a:pt x="15524" y="304355"/>
                          <a:pt x="0" y="288831"/>
                          <a:pt x="0" y="269682"/>
                        </a:cubicBezTo>
                        <a:lnTo>
                          <a:pt x="0" y="34673"/>
                        </a:lnTo>
                        <a:cubicBezTo>
                          <a:pt x="0" y="15524"/>
                          <a:pt x="15524" y="0"/>
                          <a:pt x="34673" y="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nvGrpSpPr>
                <p:cNvPr id="49" name="Group 35"/>
                <p:cNvGrpSpPr/>
                <p:nvPr/>
              </p:nvGrpSpPr>
              <p:grpSpPr>
                <a:xfrm>
                  <a:off x="8732" y="2082"/>
                  <a:ext cx="1530" cy="1530"/>
                  <a:chOff x="3703843" y="1419388"/>
                  <a:chExt cx="971272" cy="971272"/>
                </a:xfrm>
              </p:grpSpPr>
              <p:sp>
                <p:nvSpPr>
                  <p:cNvPr id="50" name="Oval 4"/>
                  <p:cNvSpPr/>
                  <p:nvPr/>
                </p:nvSpPr>
                <p:spPr>
                  <a:xfrm>
                    <a:off x="3703843" y="1419388"/>
                    <a:ext cx="971272" cy="971272"/>
                  </a:xfrm>
                  <a:prstGeom prst="ellipse">
                    <a:avLst/>
                  </a:prstGeom>
                  <a:solidFill>
                    <a:schemeClr val="bg1">
                      <a:lumMod val="85000"/>
                    </a:schemeClr>
                  </a:solidFill>
                  <a:ln w="38100">
                    <a:solidFill>
                      <a:srgbClr val="FA6A3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sp>
                <p:nvSpPr>
                  <p:cNvPr id="51" name="Oval 6"/>
                  <p:cNvSpPr/>
                  <p:nvPr/>
                </p:nvSpPr>
                <p:spPr>
                  <a:xfrm>
                    <a:off x="3820542" y="1536087"/>
                    <a:ext cx="737874" cy="737874"/>
                  </a:xfrm>
                  <a:prstGeom prst="ellipse">
                    <a:avLst/>
                  </a:prstGeom>
                  <a:solidFill>
                    <a:srgbClr val="FA6A31"/>
                  </a:solidFill>
                  <a:ln>
                    <a:solidFill>
                      <a:srgbClr val="FA6A3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52" name="Freeform: Shape 23"/>
                  <p:cNvSpPr/>
                  <p:nvPr/>
                </p:nvSpPr>
                <p:spPr>
                  <a:xfrm flipH="1">
                    <a:off x="3980149" y="1745089"/>
                    <a:ext cx="368428" cy="316537"/>
                  </a:xfrm>
                  <a:custGeom>
                    <a:avLst/>
                    <a:gdLst>
                      <a:gd name="connsiteX0" fmla="*/ 174969 w 276321"/>
                      <a:gd name="connsiteY0" fmla="*/ 216483 h 237403"/>
                      <a:gd name="connsiteX1" fmla="*/ 174969 w 276321"/>
                      <a:gd name="connsiteY1" fmla="*/ 229968 h 237403"/>
                      <a:gd name="connsiteX2" fmla="*/ 101352 w 276321"/>
                      <a:gd name="connsiteY2" fmla="*/ 229968 h 237403"/>
                      <a:gd name="connsiteX3" fmla="*/ 101352 w 276321"/>
                      <a:gd name="connsiteY3" fmla="*/ 216483 h 237403"/>
                      <a:gd name="connsiteX4" fmla="*/ 276321 w 276321"/>
                      <a:gd name="connsiteY4" fmla="*/ 209047 h 237403"/>
                      <a:gd name="connsiteX5" fmla="*/ 0 w 276321"/>
                      <a:gd name="connsiteY5" fmla="*/ 209047 h 237403"/>
                      <a:gd name="connsiteX6" fmla="*/ 0 w 276321"/>
                      <a:gd name="connsiteY6" fmla="*/ 222929 h 237403"/>
                      <a:gd name="connsiteX7" fmla="*/ 8876 w 276321"/>
                      <a:gd name="connsiteY7" fmla="*/ 237403 h 237403"/>
                      <a:gd name="connsiteX8" fmla="*/ 267445 w 276321"/>
                      <a:gd name="connsiteY8" fmla="*/ 237403 h 237403"/>
                      <a:gd name="connsiteX9" fmla="*/ 276321 w 276321"/>
                      <a:gd name="connsiteY9" fmla="*/ 222929 h 237403"/>
                      <a:gd name="connsiteX10" fmla="*/ 215868 w 276321"/>
                      <a:gd name="connsiteY10" fmla="*/ 23987 h 237403"/>
                      <a:gd name="connsiteX11" fmla="*/ 215868 w 276321"/>
                      <a:gd name="connsiteY11" fmla="*/ 170163 h 237403"/>
                      <a:gd name="connsiteX12" fmla="*/ 60453 w 276321"/>
                      <a:gd name="connsiteY12" fmla="*/ 170163 h 237403"/>
                      <a:gd name="connsiteX13" fmla="*/ 60453 w 276321"/>
                      <a:gd name="connsiteY13" fmla="*/ 23987 h 237403"/>
                      <a:gd name="connsiteX14" fmla="*/ 207026 w 276321"/>
                      <a:gd name="connsiteY14" fmla="*/ 0 h 237403"/>
                      <a:gd name="connsiteX15" fmla="*/ 69295 w 276321"/>
                      <a:gd name="connsiteY15" fmla="*/ 0 h 237403"/>
                      <a:gd name="connsiteX16" fmla="*/ 36936 w 276321"/>
                      <a:gd name="connsiteY16" fmla="*/ 32359 h 237403"/>
                      <a:gd name="connsiteX17" fmla="*/ 36936 w 276321"/>
                      <a:gd name="connsiteY17" fmla="*/ 161790 h 237403"/>
                      <a:gd name="connsiteX18" fmla="*/ 69295 w 276321"/>
                      <a:gd name="connsiteY18" fmla="*/ 194149 h 237403"/>
                      <a:gd name="connsiteX19" fmla="*/ 207026 w 276321"/>
                      <a:gd name="connsiteY19" fmla="*/ 194149 h 237403"/>
                      <a:gd name="connsiteX20" fmla="*/ 239385 w 276321"/>
                      <a:gd name="connsiteY20" fmla="*/ 161790 h 237403"/>
                      <a:gd name="connsiteX21" fmla="*/ 239385 w 276321"/>
                      <a:gd name="connsiteY21" fmla="*/ 32359 h 237403"/>
                      <a:gd name="connsiteX22" fmla="*/ 207026 w 276321"/>
                      <a:gd name="connsiteY22" fmla="*/ 0 h 2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321" h="237403">
                        <a:moveTo>
                          <a:pt x="174969" y="216483"/>
                        </a:moveTo>
                        <a:lnTo>
                          <a:pt x="174969" y="229968"/>
                        </a:lnTo>
                        <a:lnTo>
                          <a:pt x="101352" y="229968"/>
                        </a:lnTo>
                        <a:lnTo>
                          <a:pt x="101352" y="216483"/>
                        </a:lnTo>
                        <a:close/>
                        <a:moveTo>
                          <a:pt x="276321" y="209047"/>
                        </a:moveTo>
                        <a:lnTo>
                          <a:pt x="0" y="209047"/>
                        </a:lnTo>
                        <a:lnTo>
                          <a:pt x="0" y="222929"/>
                        </a:lnTo>
                        <a:cubicBezTo>
                          <a:pt x="0" y="230923"/>
                          <a:pt x="3974" y="237403"/>
                          <a:pt x="8876" y="237403"/>
                        </a:cubicBezTo>
                        <a:lnTo>
                          <a:pt x="267445" y="237403"/>
                        </a:lnTo>
                        <a:cubicBezTo>
                          <a:pt x="272347" y="237403"/>
                          <a:pt x="276321" y="230923"/>
                          <a:pt x="276321" y="222929"/>
                        </a:cubicBezTo>
                        <a:close/>
                        <a:moveTo>
                          <a:pt x="215868" y="23987"/>
                        </a:moveTo>
                        <a:lnTo>
                          <a:pt x="215868" y="170163"/>
                        </a:lnTo>
                        <a:lnTo>
                          <a:pt x="60453" y="170163"/>
                        </a:lnTo>
                        <a:lnTo>
                          <a:pt x="60453" y="23987"/>
                        </a:lnTo>
                        <a:close/>
                        <a:moveTo>
                          <a:pt x="207026" y="0"/>
                        </a:moveTo>
                        <a:lnTo>
                          <a:pt x="69295" y="0"/>
                        </a:lnTo>
                        <a:cubicBezTo>
                          <a:pt x="51424" y="0"/>
                          <a:pt x="36936" y="14488"/>
                          <a:pt x="36936" y="32359"/>
                        </a:cubicBezTo>
                        <a:lnTo>
                          <a:pt x="36936" y="161790"/>
                        </a:lnTo>
                        <a:cubicBezTo>
                          <a:pt x="36936" y="179661"/>
                          <a:pt x="51424" y="194149"/>
                          <a:pt x="69295" y="194149"/>
                        </a:cubicBezTo>
                        <a:lnTo>
                          <a:pt x="207026" y="194149"/>
                        </a:lnTo>
                        <a:cubicBezTo>
                          <a:pt x="224897" y="194149"/>
                          <a:pt x="239385" y="179661"/>
                          <a:pt x="239385" y="161790"/>
                        </a:cubicBezTo>
                        <a:lnTo>
                          <a:pt x="239385" y="32359"/>
                        </a:lnTo>
                        <a:cubicBezTo>
                          <a:pt x="239385" y="14488"/>
                          <a:pt x="224897" y="0"/>
                          <a:pt x="207026"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nvGrpSpPr>
                <p:cNvPr id="57" name="Group 38"/>
                <p:cNvGrpSpPr/>
                <p:nvPr/>
              </p:nvGrpSpPr>
              <p:grpSpPr>
                <a:xfrm>
                  <a:off x="8711" y="7953"/>
                  <a:ext cx="1530" cy="1530"/>
                  <a:chOff x="7301044" y="4844782"/>
                  <a:chExt cx="971272" cy="971272"/>
                </a:xfrm>
              </p:grpSpPr>
              <p:sp>
                <p:nvSpPr>
                  <p:cNvPr id="58" name="Oval 16"/>
                  <p:cNvSpPr/>
                  <p:nvPr/>
                </p:nvSpPr>
                <p:spPr>
                  <a:xfrm>
                    <a:off x="7301044" y="4844782"/>
                    <a:ext cx="971272" cy="971272"/>
                  </a:xfrm>
                  <a:prstGeom prst="ellipse">
                    <a:avLst/>
                  </a:prstGeom>
                  <a:solidFill>
                    <a:schemeClr val="bg1">
                      <a:lumMod val="85000"/>
                    </a:schemeClr>
                  </a:solidFill>
                  <a:ln w="38100">
                    <a:solidFill>
                      <a:srgbClr val="3AB6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59" name="Oval 18"/>
                  <p:cNvSpPr/>
                  <p:nvPr/>
                </p:nvSpPr>
                <p:spPr>
                  <a:xfrm>
                    <a:off x="7417743" y="4961481"/>
                    <a:ext cx="737874" cy="737874"/>
                  </a:xfrm>
                  <a:prstGeom prst="ellipse">
                    <a:avLst/>
                  </a:prstGeom>
                  <a:solidFill>
                    <a:srgbClr val="3AB6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grpSp>
                <p:nvGrpSpPr>
                  <p:cNvPr id="60" name="Group 25"/>
                  <p:cNvGrpSpPr/>
                  <p:nvPr/>
                </p:nvGrpSpPr>
                <p:grpSpPr>
                  <a:xfrm>
                    <a:off x="7630450" y="5137375"/>
                    <a:ext cx="270417" cy="311212"/>
                    <a:chOff x="5947555" y="3802810"/>
                    <a:chExt cx="202813" cy="233409"/>
                  </a:xfrm>
                </p:grpSpPr>
                <p:sp>
                  <p:nvSpPr>
                    <p:cNvPr id="61" name="Freeform: Shape 26"/>
                    <p:cNvSpPr/>
                    <p:nvPr/>
                  </p:nvSpPr>
                  <p:spPr>
                    <a:xfrm rot="10800000" flipH="1">
                      <a:off x="5947555" y="3802810"/>
                      <a:ext cx="202813" cy="233409"/>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1" fmla="*/ 0 w 999747"/>
                        <a:gd name="connsiteY0-2" fmla="*/ 8964 h 1614801"/>
                        <a:gd name="connsiteX1-3" fmla="*/ 999747 w 999747"/>
                        <a:gd name="connsiteY1-4" fmla="*/ 8964 h 1614801"/>
                        <a:gd name="connsiteX2-5" fmla="*/ 703911 w 999747"/>
                        <a:gd name="connsiteY2-6" fmla="*/ 0 h 1614801"/>
                        <a:gd name="connsiteX3-7" fmla="*/ 0 w 999747"/>
                        <a:gd name="connsiteY3-8" fmla="*/ 8964 h 1614801"/>
                        <a:gd name="connsiteX4-9" fmla="*/ 0 w 999747"/>
                        <a:gd name="connsiteY4-10" fmla="*/ 1614801 h 1614801"/>
                        <a:gd name="connsiteX5-11" fmla="*/ 0 w 999747"/>
                        <a:gd name="connsiteY5-12" fmla="*/ 1614801 h 1614801"/>
                        <a:gd name="connsiteX6-13" fmla="*/ 0 w 999747"/>
                        <a:gd name="connsiteY6-14" fmla="*/ 8964 h 1614801"/>
                        <a:gd name="connsiteX0-15" fmla="*/ 0 w 703911"/>
                        <a:gd name="connsiteY0-16" fmla="*/ 8964 h 1614801"/>
                        <a:gd name="connsiteX1-17" fmla="*/ 703911 w 703911"/>
                        <a:gd name="connsiteY1-18" fmla="*/ 0 h 1614801"/>
                        <a:gd name="connsiteX2-19" fmla="*/ 0 w 703911"/>
                        <a:gd name="connsiteY2-20" fmla="*/ 8964 h 1614801"/>
                        <a:gd name="connsiteX3-21" fmla="*/ 0 w 703911"/>
                        <a:gd name="connsiteY3-22" fmla="*/ 1614801 h 1614801"/>
                        <a:gd name="connsiteX4-23" fmla="*/ 0 w 703911"/>
                        <a:gd name="connsiteY4-24" fmla="*/ 1614801 h 1614801"/>
                        <a:gd name="connsiteX5-25" fmla="*/ 0 w 703911"/>
                        <a:gd name="connsiteY5-26" fmla="*/ 8964 h 1614801"/>
                        <a:gd name="connsiteX0-27" fmla="*/ 0 w 703911"/>
                        <a:gd name="connsiteY0-28" fmla="*/ 8964 h 1614801"/>
                        <a:gd name="connsiteX1-29" fmla="*/ 703911 w 703911"/>
                        <a:gd name="connsiteY1-30" fmla="*/ 0 h 1614801"/>
                        <a:gd name="connsiteX2-31" fmla="*/ 0 w 703911"/>
                        <a:gd name="connsiteY2-32" fmla="*/ 8964 h 1614801"/>
                        <a:gd name="connsiteX3-33" fmla="*/ 0 w 703911"/>
                        <a:gd name="connsiteY3-34" fmla="*/ 1614801 h 1614801"/>
                        <a:gd name="connsiteX4-35" fmla="*/ 0 w 703911"/>
                        <a:gd name="connsiteY4-36" fmla="*/ 1614801 h 1614801"/>
                        <a:gd name="connsiteX5-37" fmla="*/ 0 w 703911"/>
                        <a:gd name="connsiteY5-38" fmla="*/ 8964 h 1614801"/>
                        <a:gd name="connsiteX0-39" fmla="*/ 0 w 703911"/>
                        <a:gd name="connsiteY0-40" fmla="*/ 0 h 1605837"/>
                        <a:gd name="connsiteX1-41" fmla="*/ 703911 w 703911"/>
                        <a:gd name="connsiteY1-42" fmla="*/ 8965 h 1605837"/>
                        <a:gd name="connsiteX2-43" fmla="*/ 0 w 703911"/>
                        <a:gd name="connsiteY2-44" fmla="*/ 0 h 1605837"/>
                        <a:gd name="connsiteX3-45" fmla="*/ 0 w 703911"/>
                        <a:gd name="connsiteY3-46" fmla="*/ 1605837 h 1605837"/>
                        <a:gd name="connsiteX4-47" fmla="*/ 0 w 703911"/>
                        <a:gd name="connsiteY4-48" fmla="*/ 1605837 h 1605837"/>
                        <a:gd name="connsiteX5-49" fmla="*/ 0 w 703911"/>
                        <a:gd name="connsiteY5-50" fmla="*/ 0 h 1605837"/>
                        <a:gd name="connsiteX0-51" fmla="*/ 0 w 506687"/>
                        <a:gd name="connsiteY0-52" fmla="*/ 0 h 1605837"/>
                        <a:gd name="connsiteX1-53" fmla="*/ 506687 w 506687"/>
                        <a:gd name="connsiteY1-54" fmla="*/ 1 h 1605837"/>
                        <a:gd name="connsiteX2-55" fmla="*/ 0 w 506687"/>
                        <a:gd name="connsiteY2-56" fmla="*/ 0 h 1605837"/>
                        <a:gd name="connsiteX3-57" fmla="*/ 0 w 506687"/>
                        <a:gd name="connsiteY3-58" fmla="*/ 1605837 h 1605837"/>
                        <a:gd name="connsiteX4-59" fmla="*/ 0 w 506687"/>
                        <a:gd name="connsiteY4-60" fmla="*/ 1605837 h 1605837"/>
                        <a:gd name="connsiteX5-61" fmla="*/ 0 w 506687"/>
                        <a:gd name="connsiteY5-62" fmla="*/ 0 h 16058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06687" h="1605837">
                          <a:moveTo>
                            <a:pt x="0" y="0"/>
                          </a:moveTo>
                          <a:lnTo>
                            <a:pt x="506687" y="1"/>
                          </a:lnTo>
                          <a:lnTo>
                            <a:pt x="0" y="0"/>
                          </a:lnTo>
                          <a:lnTo>
                            <a:pt x="0" y="1605837"/>
                          </a:lnTo>
                          <a:lnTo>
                            <a:pt x="0" y="1605837"/>
                          </a:lnTo>
                          <a:lnTo>
                            <a:pt x="0" y="0"/>
                          </a:lnTo>
                          <a:close/>
                        </a:path>
                      </a:pathLst>
                    </a:cu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64" name="Flowchart: Process 27"/>
                    <p:cNvSpPr/>
                    <p:nvPr/>
                  </p:nvSpPr>
                  <p:spPr>
                    <a:xfrm>
                      <a:off x="5987185" y="3897158"/>
                      <a:ext cx="26900" cy="131860"/>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65" name="Flowchart: Process 28"/>
                    <p:cNvSpPr/>
                    <p:nvPr/>
                  </p:nvSpPr>
                  <p:spPr>
                    <a:xfrm>
                      <a:off x="6115122" y="3804596"/>
                      <a:ext cx="30774" cy="226979"/>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68" name="Flowchart: Process 29"/>
                    <p:cNvSpPr/>
                    <p:nvPr/>
                  </p:nvSpPr>
                  <p:spPr>
                    <a:xfrm>
                      <a:off x="6048416" y="3850766"/>
                      <a:ext cx="26901" cy="177728"/>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grpSp>
              <p:nvGrpSpPr>
                <p:cNvPr id="72" name="Group 37"/>
                <p:cNvGrpSpPr/>
                <p:nvPr/>
              </p:nvGrpSpPr>
              <p:grpSpPr>
                <a:xfrm>
                  <a:off x="8732" y="5996"/>
                  <a:ext cx="1530" cy="1530"/>
                  <a:chOff x="6017505" y="3607058"/>
                  <a:chExt cx="971272" cy="971272"/>
                </a:xfrm>
              </p:grpSpPr>
              <p:sp>
                <p:nvSpPr>
                  <p:cNvPr id="73" name="Oval 12"/>
                  <p:cNvSpPr/>
                  <p:nvPr/>
                </p:nvSpPr>
                <p:spPr>
                  <a:xfrm>
                    <a:off x="6017505" y="3607058"/>
                    <a:ext cx="971272" cy="971272"/>
                  </a:xfrm>
                  <a:prstGeom prst="ellipse">
                    <a:avLst/>
                  </a:prstGeom>
                  <a:solidFill>
                    <a:schemeClr val="bg1">
                      <a:lumMod val="85000"/>
                    </a:schemeClr>
                  </a:solidFill>
                  <a:ln w="38100">
                    <a:solidFill>
                      <a:srgbClr val="104A5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sp>
                <p:nvSpPr>
                  <p:cNvPr id="75" name="Oval 14"/>
                  <p:cNvSpPr/>
                  <p:nvPr/>
                </p:nvSpPr>
                <p:spPr>
                  <a:xfrm>
                    <a:off x="6171679" y="3761232"/>
                    <a:ext cx="662924" cy="662924"/>
                  </a:xfrm>
                  <a:prstGeom prst="ellipse">
                    <a:avLst/>
                  </a:prstGeom>
                  <a:solidFill>
                    <a:srgbClr val="104A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76" name="Freeform: Shape 34"/>
                  <p:cNvSpPr/>
                  <p:nvPr/>
                </p:nvSpPr>
                <p:spPr bwMode="auto">
                  <a:xfrm>
                    <a:off x="6345997" y="3891965"/>
                    <a:ext cx="327376" cy="37641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grpSp>
        <p:grpSp>
          <p:nvGrpSpPr>
            <p:cNvPr id="39" name="组合 38"/>
            <p:cNvGrpSpPr/>
            <p:nvPr/>
          </p:nvGrpSpPr>
          <p:grpSpPr>
            <a:xfrm>
              <a:off x="5605780" y="5902325"/>
              <a:ext cx="971550" cy="971550"/>
              <a:chOff x="10803" y="9068"/>
              <a:chExt cx="1530" cy="1530"/>
            </a:xfrm>
          </p:grpSpPr>
          <p:grpSp>
            <p:nvGrpSpPr>
              <p:cNvPr id="38" name="组合 37"/>
              <p:cNvGrpSpPr/>
              <p:nvPr/>
            </p:nvGrpSpPr>
            <p:grpSpPr>
              <a:xfrm>
                <a:off x="10803" y="9068"/>
                <a:ext cx="1530" cy="1530"/>
                <a:chOff x="9014" y="3674"/>
                <a:chExt cx="1530" cy="1530"/>
              </a:xfrm>
            </p:grpSpPr>
            <p:sp>
              <p:nvSpPr>
                <p:cNvPr id="31" name="Oval 8"/>
                <p:cNvSpPr/>
                <p:nvPr/>
              </p:nvSpPr>
              <p:spPr>
                <a:xfrm>
                  <a:off x="9014" y="3674"/>
                  <a:ext cx="1530" cy="1530"/>
                </a:xfrm>
                <a:prstGeom prst="ellipse">
                  <a:avLst/>
                </a:prstGeom>
                <a:solidFill>
                  <a:schemeClr val="bg1">
                    <a:lumMod val="8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32" name="Oval 10"/>
                <p:cNvSpPr/>
                <p:nvPr/>
              </p:nvSpPr>
              <p:spPr>
                <a:xfrm>
                  <a:off x="9198" y="3858"/>
                  <a:ext cx="1162" cy="11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grpSp>
          <p:sp>
            <p:nvSpPr>
              <p:cNvPr id="27" name="Freeform 160"/>
              <p:cNvSpPr/>
              <p:nvPr/>
            </p:nvSpPr>
            <p:spPr bwMode="auto">
              <a:xfrm>
                <a:off x="11178" y="9542"/>
                <a:ext cx="780" cy="583"/>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grpSp>
        <p:nvGrpSpPr>
          <p:cNvPr id="66" name="Group 65">
            <a:extLst>
              <a:ext uri="{FF2B5EF4-FFF2-40B4-BE49-F238E27FC236}">
                <a16:creationId xmlns:a16="http://schemas.microsoft.com/office/drawing/2014/main" id="{6C9243E5-A509-471D-834B-0EAE441748DA}"/>
              </a:ext>
            </a:extLst>
          </p:cNvPr>
          <p:cNvGrpSpPr/>
          <p:nvPr/>
        </p:nvGrpSpPr>
        <p:grpSpPr>
          <a:xfrm>
            <a:off x="6369482" y="3467417"/>
            <a:ext cx="3691890" cy="934085"/>
            <a:chOff x="6682105" y="3176270"/>
            <a:chExt cx="3691890" cy="934085"/>
          </a:xfrm>
        </p:grpSpPr>
        <p:sp>
          <p:nvSpPr>
            <p:cNvPr id="79" name="TextBox 49"/>
            <p:cNvSpPr txBox="1"/>
            <p:nvPr/>
          </p:nvSpPr>
          <p:spPr>
            <a:xfrm>
              <a:off x="6682105" y="3556501"/>
              <a:ext cx="3691890" cy="553854"/>
            </a:xfrm>
            <a:prstGeom prst="rect">
              <a:avLst/>
            </a:prstGeom>
            <a:noFill/>
          </p:spPr>
          <p:txBody>
            <a:bodyPr wrap="square" lIns="360000" rIns="216000" anchor="ctr" anchorCtr="0">
              <a:noAutofit/>
            </a:bodyPr>
            <a:lstStyle/>
            <a:p>
              <a:pP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晋级第</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43</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ACM-ICPC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亚洲区域赛青岛站</a:t>
              </a:r>
            </a:p>
          </p:txBody>
        </p:sp>
        <p:sp>
          <p:nvSpPr>
            <p:cNvPr id="80" name="Rectangle 50"/>
            <p:cNvSpPr/>
            <p:nvPr/>
          </p:nvSpPr>
          <p:spPr>
            <a:xfrm>
              <a:off x="6695440" y="3176270"/>
              <a:ext cx="2330132" cy="323081"/>
            </a:xfrm>
            <a:prstGeom prst="rect">
              <a:avLst/>
            </a:prstGeom>
          </p:spPr>
          <p:txBody>
            <a:bodyPr wrap="none" lIns="360000" tIns="0" rIns="216000" bIns="0" anchor="ctr" anchorCtr="0">
              <a:normAutofit/>
            </a:bodyPr>
            <a:lstStyle/>
            <a:p>
              <a:pPr algn="l"/>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2018.11</a:t>
              </a:r>
            </a:p>
          </p:txBody>
        </p:sp>
      </p:grpSp>
      <p:grpSp>
        <p:nvGrpSpPr>
          <p:cNvPr id="53" name="Group 42"/>
          <p:cNvGrpSpPr/>
          <p:nvPr/>
        </p:nvGrpSpPr>
        <p:grpSpPr>
          <a:xfrm>
            <a:off x="6495783" y="1001123"/>
            <a:ext cx="2628294" cy="877163"/>
            <a:chOff x="7996808" y="1734930"/>
            <a:chExt cx="2348824" cy="877163"/>
          </a:xfrm>
        </p:grpSpPr>
        <p:sp>
          <p:nvSpPr>
            <p:cNvPr id="54" name="TextBox 43"/>
            <p:cNvSpPr txBox="1"/>
            <p:nvPr/>
          </p:nvSpPr>
          <p:spPr>
            <a:xfrm>
              <a:off x="7996810" y="2058095"/>
              <a:ext cx="2348822" cy="553998"/>
            </a:xfrm>
            <a:prstGeom prst="rect">
              <a:avLst/>
            </a:prstGeom>
            <a:noFill/>
          </p:spPr>
          <p:txBody>
            <a:bodyPr wrap="square" lIns="360000" rIns="216000" anchor="ctr" anchorCtr="0">
              <a:normAutofit fontScale="85000" lnSpcReduction="20000"/>
            </a:bodyPr>
            <a:lstStyle/>
            <a:p>
              <a:pP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晋级第</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43</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ACM-ICPC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亚洲区域赛徐州站</a:t>
              </a:r>
            </a:p>
          </p:txBody>
        </p:sp>
        <p:sp>
          <p:nvSpPr>
            <p:cNvPr id="55" name="Rectangle 44"/>
            <p:cNvSpPr/>
            <p:nvPr/>
          </p:nvSpPr>
          <p:spPr>
            <a:xfrm>
              <a:off x="7996808" y="1734930"/>
              <a:ext cx="1482456" cy="323165"/>
            </a:xfrm>
            <a:prstGeom prst="rect">
              <a:avLst/>
            </a:prstGeom>
          </p:spPr>
          <p:txBody>
            <a:bodyPr wrap="none" lIns="360000" tIns="0" rIns="216000" bIns="0" anchor="ctr" anchorCtr="0">
              <a:normAutofit/>
            </a:bodyPr>
            <a:lstStyle/>
            <a:p>
              <a:r>
                <a:rPr lang="en-US" sz="1600" b="1" dirty="0">
                  <a:solidFill>
                    <a:schemeClr val="bg2">
                      <a:lumMod val="25000"/>
                    </a:schemeClr>
                  </a:solidFill>
                  <a:latin typeface="微软雅黑" panose="020B0503020204020204" pitchFamily="34" charset="-122"/>
                  <a:ea typeface="微软雅黑" panose="020B0503020204020204" pitchFamily="34" charset="-122"/>
                </a:rPr>
                <a:t>2018.10</a:t>
              </a:r>
            </a:p>
          </p:txBody>
        </p:sp>
      </p:grpSp>
      <p:pic>
        <p:nvPicPr>
          <p:cNvPr id="5" name="Picture 4">
            <a:extLst>
              <a:ext uri="{FF2B5EF4-FFF2-40B4-BE49-F238E27FC236}">
                <a16:creationId xmlns:a16="http://schemas.microsoft.com/office/drawing/2014/main" id="{57F4361C-02EB-4DE2-B768-A7F61F28C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291" y="167764"/>
            <a:ext cx="5619532" cy="3822691"/>
          </a:xfrm>
          <a:prstGeom prst="rect">
            <a:avLst/>
          </a:prstGeom>
        </p:spPr>
      </p:pic>
      <p:pic>
        <p:nvPicPr>
          <p:cNvPr id="7" name="Picture 6">
            <a:extLst>
              <a:ext uri="{FF2B5EF4-FFF2-40B4-BE49-F238E27FC236}">
                <a16:creationId xmlns:a16="http://schemas.microsoft.com/office/drawing/2014/main" id="{F5BC5807-A820-48B9-ADE3-427F59BC2F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542" y="2414720"/>
            <a:ext cx="5579435" cy="3696520"/>
          </a:xfrm>
          <a:prstGeom prst="rect">
            <a:avLst/>
          </a:prstGeom>
        </p:spPr>
      </p:pic>
      <p:grpSp>
        <p:nvGrpSpPr>
          <p:cNvPr id="19" name="组合 18">
            <a:extLst>
              <a:ext uri="{FF2B5EF4-FFF2-40B4-BE49-F238E27FC236}">
                <a16:creationId xmlns:a16="http://schemas.microsoft.com/office/drawing/2014/main" id="{BD60ADFB-6066-493D-9F3C-7C8AD3091F7E}"/>
              </a:ext>
            </a:extLst>
          </p:cNvPr>
          <p:cNvGrpSpPr/>
          <p:nvPr/>
        </p:nvGrpSpPr>
        <p:grpSpPr>
          <a:xfrm>
            <a:off x="2902935" y="4387886"/>
            <a:ext cx="2847709" cy="891638"/>
            <a:chOff x="16655411" y="-2228628"/>
            <a:chExt cx="2847709" cy="891638"/>
          </a:xfrm>
        </p:grpSpPr>
        <p:sp>
          <p:nvSpPr>
            <p:cNvPr id="70" name="TextBox 46"/>
            <p:cNvSpPr txBox="1"/>
            <p:nvPr/>
          </p:nvSpPr>
          <p:spPr>
            <a:xfrm>
              <a:off x="16655411" y="-1890988"/>
              <a:ext cx="2847709" cy="553998"/>
            </a:xfrm>
            <a:prstGeom prst="rect">
              <a:avLst/>
            </a:prstGeom>
            <a:noFill/>
          </p:spPr>
          <p:txBody>
            <a:bodyPr wrap="square" rIns="360000" anchor="t" anchorCtr="0">
              <a:noAutofit/>
            </a:bodyPr>
            <a:lstStyle/>
            <a:p>
              <a:pPr algn="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参加团体程序设计天梯赛（华中地区）竞赛</a:t>
              </a:r>
            </a:p>
          </p:txBody>
        </p:sp>
        <p:sp>
          <p:nvSpPr>
            <p:cNvPr id="71" name="Rectangle 47"/>
            <p:cNvSpPr/>
            <p:nvPr/>
          </p:nvSpPr>
          <p:spPr>
            <a:xfrm>
              <a:off x="18062386" y="-2228628"/>
              <a:ext cx="1440734" cy="323165"/>
            </a:xfrm>
            <a:prstGeom prst="rect">
              <a:avLst/>
            </a:prstGeom>
          </p:spPr>
          <p:txBody>
            <a:bodyPr wrap="none" lIns="0" tIns="0" rIns="360000" bIns="0" anchor="b" anchorCtr="0">
              <a:normAutofit/>
            </a:bodyPr>
            <a:lstStyle/>
            <a:p>
              <a:pPr algn="r"/>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2019.3</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13B55CCF-4532-46FD-99CB-05DC6B80DFEB}"/>
              </a:ext>
            </a:extLst>
          </p:cNvPr>
          <p:cNvGrpSpPr/>
          <p:nvPr/>
        </p:nvGrpSpPr>
        <p:grpSpPr>
          <a:xfrm>
            <a:off x="6353292" y="5772534"/>
            <a:ext cx="4375248" cy="915159"/>
            <a:chOff x="6560109" y="5658361"/>
            <a:chExt cx="4375248" cy="915159"/>
          </a:xfrm>
        </p:grpSpPr>
        <p:sp>
          <p:nvSpPr>
            <p:cNvPr id="63" name="TextBox 49">
              <a:extLst>
                <a:ext uri="{FF2B5EF4-FFF2-40B4-BE49-F238E27FC236}">
                  <a16:creationId xmlns:a16="http://schemas.microsoft.com/office/drawing/2014/main" id="{9E8AB7F7-618D-403C-901A-6F77E62BA10B}"/>
                </a:ext>
              </a:extLst>
            </p:cNvPr>
            <p:cNvSpPr txBox="1"/>
            <p:nvPr/>
          </p:nvSpPr>
          <p:spPr>
            <a:xfrm>
              <a:off x="6571637" y="6019666"/>
              <a:ext cx="4363720" cy="553854"/>
            </a:xfrm>
            <a:prstGeom prst="rect">
              <a:avLst/>
            </a:prstGeom>
            <a:noFill/>
          </p:spPr>
          <p:txBody>
            <a:bodyPr wrap="square" lIns="360000" rIns="216000" anchor="ctr" anchorCtr="0">
              <a:noAutofit/>
            </a:bodyPr>
            <a:lstStyle/>
            <a:p>
              <a:pP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举办武汉工程大学第二届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ACM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程序设计竞赛</a:t>
              </a:r>
            </a:p>
          </p:txBody>
        </p:sp>
        <p:sp>
          <p:nvSpPr>
            <p:cNvPr id="69" name="Rectangle 50">
              <a:extLst>
                <a:ext uri="{FF2B5EF4-FFF2-40B4-BE49-F238E27FC236}">
                  <a16:creationId xmlns:a16="http://schemas.microsoft.com/office/drawing/2014/main" id="{E3D55793-1601-4805-B20B-16223D46DAF6}"/>
                </a:ext>
              </a:extLst>
            </p:cNvPr>
            <p:cNvSpPr/>
            <p:nvPr/>
          </p:nvSpPr>
          <p:spPr>
            <a:xfrm>
              <a:off x="6560109" y="5658361"/>
              <a:ext cx="2754156" cy="323081"/>
            </a:xfrm>
            <a:prstGeom prst="rect">
              <a:avLst/>
            </a:prstGeom>
          </p:spPr>
          <p:txBody>
            <a:bodyPr wrap="none" lIns="360000" tIns="0" rIns="216000" bIns="0" anchor="ctr" anchorCtr="0">
              <a:normAutofit/>
            </a:bodyPr>
            <a:lstStyle/>
            <a:p>
              <a:pPr algn="l"/>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2019.5</a:t>
              </a:r>
            </a:p>
          </p:txBody>
        </p:sp>
      </p:grpSp>
      <p:pic>
        <p:nvPicPr>
          <p:cNvPr id="13" name="Picture 12">
            <a:extLst>
              <a:ext uri="{FF2B5EF4-FFF2-40B4-BE49-F238E27FC236}">
                <a16:creationId xmlns:a16="http://schemas.microsoft.com/office/drawing/2014/main" id="{8AC6B636-9D99-4BD8-820A-C0940D232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8708" y="586704"/>
            <a:ext cx="5863878" cy="5863878"/>
          </a:xfrm>
          <a:prstGeom prst="rect">
            <a:avLst/>
          </a:prstGeom>
        </p:spPr>
      </p:pic>
      <p:pic>
        <p:nvPicPr>
          <p:cNvPr id="10" name="Picture 9">
            <a:extLst>
              <a:ext uri="{FF2B5EF4-FFF2-40B4-BE49-F238E27FC236}">
                <a16:creationId xmlns:a16="http://schemas.microsoft.com/office/drawing/2014/main" id="{AEF4BBCA-CC61-4497-9042-FD418EB909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962" y="3621720"/>
            <a:ext cx="3994780" cy="2997256"/>
          </a:xfrm>
          <a:prstGeom prst="rect">
            <a:avLst/>
          </a:prstGeom>
        </p:spPr>
      </p:pic>
      <p:pic>
        <p:nvPicPr>
          <p:cNvPr id="21" name="Picture 20">
            <a:extLst>
              <a:ext uri="{FF2B5EF4-FFF2-40B4-BE49-F238E27FC236}">
                <a16:creationId xmlns:a16="http://schemas.microsoft.com/office/drawing/2014/main" id="{DC297077-2378-4FB3-9CBA-F1A1A09CC8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331" y="1405542"/>
            <a:ext cx="6215239" cy="4661430"/>
          </a:xfrm>
          <a:prstGeom prst="rect">
            <a:avLst/>
          </a:prstGeom>
        </p:spPr>
      </p:pic>
      <p:pic>
        <p:nvPicPr>
          <p:cNvPr id="78" name="Picture 77">
            <a:extLst>
              <a:ext uri="{FF2B5EF4-FFF2-40B4-BE49-F238E27FC236}">
                <a16:creationId xmlns:a16="http://schemas.microsoft.com/office/drawing/2014/main" id="{9B14EEE9-1B22-4724-A94A-3E0F68B1AB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2564" y="138840"/>
            <a:ext cx="9425442" cy="4471670"/>
          </a:xfrm>
          <a:prstGeom prst="rect">
            <a:avLst/>
          </a:prstGeom>
        </p:spPr>
      </p:pic>
      <p:pic>
        <p:nvPicPr>
          <p:cNvPr id="4" name="Picture 3">
            <a:extLst>
              <a:ext uri="{FF2B5EF4-FFF2-40B4-BE49-F238E27FC236}">
                <a16:creationId xmlns:a16="http://schemas.microsoft.com/office/drawing/2014/main" id="{C8D71B64-6C31-471D-90BD-211D39C957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633" y="140057"/>
            <a:ext cx="6832967" cy="5116473"/>
          </a:xfrm>
          <a:prstGeom prst="rect">
            <a:avLst/>
          </a:prstGeom>
        </p:spPr>
      </p:pic>
      <p:pic>
        <p:nvPicPr>
          <p:cNvPr id="9" name="Picture 8">
            <a:extLst>
              <a:ext uri="{FF2B5EF4-FFF2-40B4-BE49-F238E27FC236}">
                <a16:creationId xmlns:a16="http://schemas.microsoft.com/office/drawing/2014/main" id="{2E4AFCBA-55EF-48DA-8B48-07DBA6F0AF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6201" y="422320"/>
            <a:ext cx="4944301" cy="3702255"/>
          </a:xfrm>
          <a:prstGeom prst="rect">
            <a:avLst/>
          </a:prstGeom>
        </p:spPr>
      </p:pic>
    </p:spTree>
    <p:extLst>
      <p:ext uri="{BB962C8B-B14F-4D97-AF65-F5344CB8AC3E}">
        <p14:creationId xmlns:p14="http://schemas.microsoft.com/office/powerpoint/2010/main" val="3551209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1000"/>
                                        <p:tgtEl>
                                          <p:spTgt spid="46"/>
                                        </p:tgtEl>
                                      </p:cBhvr>
                                    </p:animEffect>
                                    <p:anim calcmode="lin" valueType="num">
                                      <p:cBhvr>
                                        <p:cTn id="31" dur="1000" fill="hold"/>
                                        <p:tgtEl>
                                          <p:spTgt spid="46"/>
                                        </p:tgtEl>
                                        <p:attrNameLst>
                                          <p:attrName>ppt_x</p:attrName>
                                        </p:attrNameLst>
                                      </p:cBhvr>
                                      <p:tavLst>
                                        <p:tav tm="0">
                                          <p:val>
                                            <p:strVal val="#ppt_x"/>
                                          </p:val>
                                        </p:tav>
                                        <p:tav tm="100000">
                                          <p:val>
                                            <p:strVal val="#ppt_x"/>
                                          </p:val>
                                        </p:tav>
                                      </p:tavLst>
                                    </p:anim>
                                    <p:anim calcmode="lin" valueType="num">
                                      <p:cBhvr>
                                        <p:cTn id="3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1000"/>
                                        <p:tgtEl>
                                          <p:spTgt spid="66"/>
                                        </p:tgtEl>
                                      </p:cBhvr>
                                    </p:animEffect>
                                    <p:anim calcmode="lin" valueType="num">
                                      <p:cBhvr>
                                        <p:cTn id="54" dur="1000" fill="hold"/>
                                        <p:tgtEl>
                                          <p:spTgt spid="66"/>
                                        </p:tgtEl>
                                        <p:attrNameLst>
                                          <p:attrName>ppt_x</p:attrName>
                                        </p:attrNameLst>
                                      </p:cBhvr>
                                      <p:tavLst>
                                        <p:tav tm="0">
                                          <p:val>
                                            <p:strVal val="#ppt_x"/>
                                          </p:val>
                                        </p:tav>
                                        <p:tav tm="100000">
                                          <p:val>
                                            <p:strVal val="#ppt_x"/>
                                          </p:val>
                                        </p:tav>
                                      </p:tavLst>
                                    </p:anim>
                                    <p:anim calcmode="lin" valueType="num">
                                      <p:cBhvr>
                                        <p:cTn id="5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nodeType="clickEffect">
                                  <p:stCondLst>
                                    <p:cond delay="0"/>
                                  </p:stCondLst>
                                  <p:childTnLst>
                                    <p:animEffect transition="out" filter="wipe(down)">
                                      <p:cBhvr>
                                        <p:cTn id="64" dur="500"/>
                                        <p:tgtEl>
                                          <p:spTgt spid="21"/>
                                        </p:tgtEl>
                                      </p:cBhvr>
                                    </p:animEffect>
                                    <p:set>
                                      <p:cBhvr>
                                        <p:cTn id="65" dur="1" fill="hold">
                                          <p:stCondLst>
                                            <p:cond delay="499"/>
                                          </p:stCondLst>
                                        </p:cTn>
                                        <p:tgtEl>
                                          <p:spTgt spid="2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fade">
                                      <p:cBhvr>
                                        <p:cTn id="77" dur="1000"/>
                                        <p:tgtEl>
                                          <p:spTgt spid="78"/>
                                        </p:tgtEl>
                                      </p:cBhvr>
                                    </p:animEffect>
                                    <p:anim calcmode="lin" valueType="num">
                                      <p:cBhvr>
                                        <p:cTn id="78" dur="1000" fill="hold"/>
                                        <p:tgtEl>
                                          <p:spTgt spid="78"/>
                                        </p:tgtEl>
                                        <p:attrNameLst>
                                          <p:attrName>ppt_x</p:attrName>
                                        </p:attrNameLst>
                                      </p:cBhvr>
                                      <p:tavLst>
                                        <p:tav tm="0">
                                          <p:val>
                                            <p:strVal val="#ppt_x"/>
                                          </p:val>
                                        </p:tav>
                                        <p:tav tm="100000">
                                          <p:val>
                                            <p:strVal val="#ppt_x"/>
                                          </p:val>
                                        </p:tav>
                                      </p:tavLst>
                                    </p:anim>
                                    <p:anim calcmode="lin" valueType="num">
                                      <p:cBhvr>
                                        <p:cTn id="7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78"/>
                                        </p:tgtEl>
                                      </p:cBhvr>
                                    </p:animEffect>
                                    <p:set>
                                      <p:cBhvr>
                                        <p:cTn id="84" dur="1" fill="hold">
                                          <p:stCondLst>
                                            <p:cond delay="499"/>
                                          </p:stCondLst>
                                        </p:cTn>
                                        <p:tgtEl>
                                          <p:spTgt spid="7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fade">
                                      <p:cBhvr>
                                        <p:cTn id="89" dur="1000"/>
                                        <p:tgtEl>
                                          <p:spTgt spid="2"/>
                                        </p:tgtEl>
                                      </p:cBhvr>
                                    </p:animEffect>
                                    <p:anim calcmode="lin" valueType="num">
                                      <p:cBhvr>
                                        <p:cTn id="90" dur="1000" fill="hold"/>
                                        <p:tgtEl>
                                          <p:spTgt spid="2"/>
                                        </p:tgtEl>
                                        <p:attrNameLst>
                                          <p:attrName>ppt_x</p:attrName>
                                        </p:attrNameLst>
                                      </p:cBhvr>
                                      <p:tavLst>
                                        <p:tav tm="0">
                                          <p:val>
                                            <p:strVal val="#ppt_x"/>
                                          </p:val>
                                        </p:tav>
                                        <p:tav tm="100000">
                                          <p:val>
                                            <p:strVal val="#ppt_x"/>
                                          </p:val>
                                        </p:tav>
                                      </p:tavLst>
                                    </p:anim>
                                    <p:anim calcmode="lin" valueType="num">
                                      <p:cBhvr>
                                        <p:cTn id="9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down)">
                                      <p:cBhvr>
                                        <p:cTn id="96" dur="500"/>
                                        <p:tgtEl>
                                          <p:spTgt spid="4"/>
                                        </p:tgtEl>
                                      </p:cBhvr>
                                    </p:animEffect>
                                  </p:childTnLst>
                                </p:cTn>
                              </p:par>
                              <p:par>
                                <p:cTn id="97" presetID="22" presetClass="entr" presetSubtype="4" fill="hold"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xit" presetSubtype="32" fill="hold" nodeType="clickEffect">
                                  <p:stCondLst>
                                    <p:cond delay="0"/>
                                  </p:stCondLst>
                                  <p:childTnLst>
                                    <p:animEffect transition="out" filter="circle(out)">
                                      <p:cBhvr>
                                        <p:cTn id="103" dur="1000"/>
                                        <p:tgtEl>
                                          <p:spTgt spid="4"/>
                                        </p:tgtEl>
                                      </p:cBhvr>
                                    </p:animEffect>
                                    <p:set>
                                      <p:cBhvr>
                                        <p:cTn id="104" dur="1" fill="hold">
                                          <p:stCondLst>
                                            <p:cond delay="999"/>
                                          </p:stCondLst>
                                        </p:cTn>
                                        <p:tgtEl>
                                          <p:spTgt spid="4"/>
                                        </p:tgtEl>
                                        <p:attrNameLst>
                                          <p:attrName>style.visibility</p:attrName>
                                        </p:attrNameLst>
                                      </p:cBhvr>
                                      <p:to>
                                        <p:strVal val="hidden"/>
                                      </p:to>
                                    </p:set>
                                  </p:childTnLst>
                                </p:cTn>
                              </p:par>
                              <p:par>
                                <p:cTn id="105" presetID="6" presetClass="exit" presetSubtype="32" fill="hold" nodeType="withEffect">
                                  <p:stCondLst>
                                    <p:cond delay="0"/>
                                  </p:stCondLst>
                                  <p:childTnLst>
                                    <p:animEffect transition="out" filter="circle(out)">
                                      <p:cBhvr>
                                        <p:cTn id="106" dur="1000"/>
                                        <p:tgtEl>
                                          <p:spTgt spid="9"/>
                                        </p:tgtEl>
                                      </p:cBhvr>
                                    </p:animEffect>
                                    <p:set>
                                      <p:cBhvr>
                                        <p:cTn id="10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8" y="0"/>
            <a:ext cx="12115800" cy="6858000"/>
          </a:xfrm>
          <a:prstGeom prst="rect">
            <a:avLst/>
          </a:prstGeom>
        </p:spPr>
      </p:pic>
      <p:grpSp>
        <p:nvGrpSpPr>
          <p:cNvPr id="9" name="组合 8">
            <a:extLst>
              <a:ext uri="{FF2B5EF4-FFF2-40B4-BE49-F238E27FC236}">
                <a16:creationId xmlns:a16="http://schemas.microsoft.com/office/drawing/2014/main" id="{EF1637AE-B8C6-49C0-B1AC-D9CF92295E92}"/>
              </a:ext>
            </a:extLst>
          </p:cNvPr>
          <p:cNvGrpSpPr/>
          <p:nvPr/>
        </p:nvGrpSpPr>
        <p:grpSpPr>
          <a:xfrm>
            <a:off x="3129726" y="5713960"/>
            <a:ext cx="2639701" cy="891638"/>
            <a:chOff x="15699081" y="11988842"/>
            <a:chExt cx="2639701" cy="891638"/>
          </a:xfrm>
        </p:grpSpPr>
        <p:sp>
          <p:nvSpPr>
            <p:cNvPr id="70" name="TextBox 46"/>
            <p:cNvSpPr txBox="1"/>
            <p:nvPr/>
          </p:nvSpPr>
          <p:spPr>
            <a:xfrm>
              <a:off x="15699081" y="12326482"/>
              <a:ext cx="2639700" cy="553998"/>
            </a:xfrm>
            <a:prstGeom prst="rect">
              <a:avLst/>
            </a:prstGeom>
            <a:noFill/>
          </p:spPr>
          <p:txBody>
            <a:bodyPr wrap="square" rIns="360000" anchor="t" anchorCtr="0">
              <a:noAutofit/>
            </a:bodyPr>
            <a:lstStyle/>
            <a:p>
              <a:pPr algn="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晋级中国大学生程序设计竞赛厦门站</a:t>
              </a:r>
            </a:p>
          </p:txBody>
        </p:sp>
        <p:sp>
          <p:nvSpPr>
            <p:cNvPr id="71" name="Rectangle 47"/>
            <p:cNvSpPr/>
            <p:nvPr/>
          </p:nvSpPr>
          <p:spPr>
            <a:xfrm>
              <a:off x="16898048" y="11988842"/>
              <a:ext cx="1440734" cy="323165"/>
            </a:xfrm>
            <a:prstGeom prst="rect">
              <a:avLst/>
            </a:prstGeom>
          </p:spPr>
          <p:txBody>
            <a:bodyPr wrap="none" lIns="0" tIns="0" rIns="360000" bIns="0" anchor="b" anchorCtr="0">
              <a:normAutofit/>
            </a:bodyPr>
            <a:lstStyle/>
            <a:p>
              <a:pPr algn="r"/>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2019.10</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6" name="Group 39"/>
          <p:cNvGrpSpPr/>
          <p:nvPr/>
        </p:nvGrpSpPr>
        <p:grpSpPr>
          <a:xfrm>
            <a:off x="2579756" y="899417"/>
            <a:ext cx="3219064" cy="891540"/>
            <a:chOff x="1402857" y="1734048"/>
            <a:chExt cx="2864344" cy="891540"/>
          </a:xfrm>
        </p:grpSpPr>
        <p:sp>
          <p:nvSpPr>
            <p:cNvPr id="47" name="TextBox 40"/>
            <p:cNvSpPr txBox="1"/>
            <p:nvPr/>
          </p:nvSpPr>
          <p:spPr>
            <a:xfrm>
              <a:off x="1402857" y="2071868"/>
              <a:ext cx="2864340" cy="553720"/>
            </a:xfrm>
            <a:prstGeom prst="rect">
              <a:avLst/>
            </a:prstGeom>
            <a:noFill/>
          </p:spPr>
          <p:txBody>
            <a:bodyPr wrap="square" rIns="360000" anchor="t" anchorCtr="0"/>
            <a:lstStyle/>
            <a:p>
              <a:pPr algn="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晋级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ACM-ICPC</a:t>
              </a:r>
            </a:p>
            <a:p>
              <a:pPr algn="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南昌邀请赛</a:t>
              </a:r>
            </a:p>
          </p:txBody>
        </p:sp>
        <p:sp>
          <p:nvSpPr>
            <p:cNvPr id="48" name="Rectangle 41"/>
            <p:cNvSpPr/>
            <p:nvPr/>
          </p:nvSpPr>
          <p:spPr>
            <a:xfrm>
              <a:off x="2985227" y="1734048"/>
              <a:ext cx="1281974" cy="323165"/>
            </a:xfrm>
            <a:prstGeom prst="rect">
              <a:avLst/>
            </a:prstGeom>
          </p:spPr>
          <p:txBody>
            <a:bodyPr wrap="none" lIns="0" tIns="0" rIns="360000" bIns="0" anchor="b" anchorCtr="0">
              <a:noAutofit/>
            </a:bodyPr>
            <a:lstStyle/>
            <a:p>
              <a:pPr algn="r">
                <a:lnSpc>
                  <a:spcPct val="150000"/>
                </a:lnSpc>
                <a:spcAft>
                  <a:spcPct val="40000"/>
                </a:spcAft>
                <a:buClr>
                  <a:srgbClr val="292929"/>
                </a:buClr>
                <a:defRPr/>
              </a:pPr>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2019.6</a:t>
              </a:r>
            </a:p>
          </p:txBody>
        </p:sp>
      </p:grpSp>
      <p:grpSp>
        <p:nvGrpSpPr>
          <p:cNvPr id="53" name="Group 42"/>
          <p:cNvGrpSpPr/>
          <p:nvPr/>
        </p:nvGrpSpPr>
        <p:grpSpPr>
          <a:xfrm>
            <a:off x="6687694" y="2228457"/>
            <a:ext cx="2628292" cy="877163"/>
            <a:chOff x="7996808" y="1734930"/>
            <a:chExt cx="2348822" cy="877163"/>
          </a:xfrm>
        </p:grpSpPr>
        <p:sp>
          <p:nvSpPr>
            <p:cNvPr id="54" name="TextBox 43"/>
            <p:cNvSpPr txBox="1"/>
            <p:nvPr/>
          </p:nvSpPr>
          <p:spPr>
            <a:xfrm>
              <a:off x="7996808" y="2058095"/>
              <a:ext cx="2348822" cy="553998"/>
            </a:xfrm>
            <a:prstGeom prst="rect">
              <a:avLst/>
            </a:prstGeom>
            <a:noFill/>
          </p:spPr>
          <p:txBody>
            <a:bodyPr wrap="square" lIns="360000" rIns="216000" anchor="ctr" anchorCtr="0">
              <a:normAutofit fontScale="85000" lnSpcReduction="10000"/>
            </a:bodyPr>
            <a:lstStyle/>
            <a:p>
              <a:pP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晋级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2019CCPC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女生赛</a:t>
              </a:r>
            </a:p>
          </p:txBody>
        </p:sp>
        <p:sp>
          <p:nvSpPr>
            <p:cNvPr id="55" name="Rectangle 44"/>
            <p:cNvSpPr/>
            <p:nvPr/>
          </p:nvSpPr>
          <p:spPr>
            <a:xfrm>
              <a:off x="7996808" y="1734930"/>
              <a:ext cx="1482456" cy="323165"/>
            </a:xfrm>
            <a:prstGeom prst="rect">
              <a:avLst/>
            </a:prstGeom>
          </p:spPr>
          <p:txBody>
            <a:bodyPr wrap="none" lIns="360000" tIns="0" rIns="216000" bIns="0" anchor="ctr" anchorCtr="0">
              <a:normAutofit/>
            </a:bodyPr>
            <a:lstStyle/>
            <a:p>
              <a:r>
                <a:rPr lang="en-US" sz="1600" b="1" dirty="0">
                  <a:solidFill>
                    <a:schemeClr val="bg2">
                      <a:lumMod val="25000"/>
                    </a:schemeClr>
                  </a:solidFill>
                  <a:latin typeface="微软雅黑" panose="020B0503020204020204" pitchFamily="34" charset="-122"/>
                  <a:ea typeface="微软雅黑" panose="020B0503020204020204" pitchFamily="34" charset="-122"/>
                </a:rPr>
                <a:t>2019.6</a:t>
              </a:r>
            </a:p>
          </p:txBody>
        </p:sp>
      </p:grpSp>
      <p:sp>
        <p:nvSpPr>
          <p:cNvPr id="33" name="AutoShape 30"/>
          <p:cNvSpPr>
            <a:spLocks noChangeAspect="1" noChangeArrowheads="1" noTextEdit="1"/>
          </p:cNvSpPr>
          <p:nvPr/>
        </p:nvSpPr>
        <p:spPr bwMode="auto">
          <a:xfrm>
            <a:off x="5230395" y="3743825"/>
            <a:ext cx="5245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26" name="组合 25"/>
          <p:cNvGrpSpPr/>
          <p:nvPr/>
        </p:nvGrpSpPr>
        <p:grpSpPr>
          <a:xfrm>
            <a:off x="5596890" y="-302895"/>
            <a:ext cx="984885" cy="6690995"/>
            <a:chOff x="8711" y="88"/>
            <a:chExt cx="1551" cy="10537"/>
          </a:xfrm>
        </p:grpSpPr>
        <p:sp>
          <p:nvSpPr>
            <p:cNvPr id="30" name="Rectangle 51"/>
            <p:cNvSpPr/>
            <p:nvPr/>
          </p:nvSpPr>
          <p:spPr>
            <a:xfrm>
              <a:off x="9326" y="88"/>
              <a:ext cx="227" cy="10537"/>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grpSp>
          <p:nvGrpSpPr>
            <p:cNvPr id="25" name="组合 24"/>
            <p:cNvGrpSpPr/>
            <p:nvPr/>
          </p:nvGrpSpPr>
          <p:grpSpPr>
            <a:xfrm>
              <a:off x="8711" y="2082"/>
              <a:ext cx="1551" cy="7401"/>
              <a:chOff x="8711" y="2082"/>
              <a:chExt cx="1551" cy="7401"/>
            </a:xfrm>
          </p:grpSpPr>
          <p:grpSp>
            <p:nvGrpSpPr>
              <p:cNvPr id="34" name="Group 36"/>
              <p:cNvGrpSpPr/>
              <p:nvPr/>
            </p:nvGrpSpPr>
            <p:grpSpPr>
              <a:xfrm>
                <a:off x="8711" y="4039"/>
                <a:ext cx="1530" cy="1530"/>
                <a:chOff x="4876779" y="2512148"/>
                <a:chExt cx="971272" cy="971272"/>
              </a:xfrm>
            </p:grpSpPr>
            <p:sp>
              <p:nvSpPr>
                <p:cNvPr id="35" name="Oval 8"/>
                <p:cNvSpPr/>
                <p:nvPr/>
              </p:nvSpPr>
              <p:spPr>
                <a:xfrm>
                  <a:off x="4876779" y="2512148"/>
                  <a:ext cx="971272" cy="971272"/>
                </a:xfrm>
                <a:prstGeom prst="ellipse">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36" name="Oval 10"/>
                <p:cNvSpPr/>
                <p:nvPr/>
              </p:nvSpPr>
              <p:spPr>
                <a:xfrm>
                  <a:off x="4993478" y="2628847"/>
                  <a:ext cx="737874" cy="737874"/>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sp>
              <p:nvSpPr>
                <p:cNvPr id="37" name="Freeform: Shape 24"/>
                <p:cNvSpPr/>
                <p:nvPr/>
              </p:nvSpPr>
              <p:spPr>
                <a:xfrm>
                  <a:off x="5223727" y="2794880"/>
                  <a:ext cx="277375" cy="405807"/>
                </a:xfrm>
                <a:custGeom>
                  <a:avLst/>
                  <a:gdLst>
                    <a:gd name="connsiteX0" fmla="*/ 102012 w 208031"/>
                    <a:gd name="connsiteY0" fmla="*/ 264985 h 304355"/>
                    <a:gd name="connsiteX1" fmla="*/ 85817 w 208031"/>
                    <a:gd name="connsiteY1" fmla="*/ 283502 h 304355"/>
                    <a:gd name="connsiteX2" fmla="*/ 102012 w 208031"/>
                    <a:gd name="connsiteY2" fmla="*/ 302019 h 304355"/>
                    <a:gd name="connsiteX3" fmla="*/ 118207 w 208031"/>
                    <a:gd name="connsiteY3" fmla="*/ 283502 h 304355"/>
                    <a:gd name="connsiteX4" fmla="*/ 102012 w 208031"/>
                    <a:gd name="connsiteY4" fmla="*/ 264985 h 304355"/>
                    <a:gd name="connsiteX5" fmla="*/ 56997 w 208031"/>
                    <a:gd name="connsiteY5" fmla="*/ 57673 h 304355"/>
                    <a:gd name="connsiteX6" fmla="*/ 33778 w 208031"/>
                    <a:gd name="connsiteY6" fmla="*/ 80892 h 304355"/>
                    <a:gd name="connsiteX7" fmla="*/ 33778 w 208031"/>
                    <a:gd name="connsiteY7" fmla="*/ 231129 h 304355"/>
                    <a:gd name="connsiteX8" fmla="*/ 56997 w 208031"/>
                    <a:gd name="connsiteY8" fmla="*/ 254348 h 304355"/>
                    <a:gd name="connsiteX9" fmla="*/ 149871 w 208031"/>
                    <a:gd name="connsiteY9" fmla="*/ 254348 h 304355"/>
                    <a:gd name="connsiteX10" fmla="*/ 173090 w 208031"/>
                    <a:gd name="connsiteY10" fmla="*/ 231129 h 304355"/>
                    <a:gd name="connsiteX11" fmla="*/ 173090 w 208031"/>
                    <a:gd name="connsiteY11" fmla="*/ 80892 h 304355"/>
                    <a:gd name="connsiteX12" fmla="*/ 149871 w 208031"/>
                    <a:gd name="connsiteY12" fmla="*/ 57673 h 304355"/>
                    <a:gd name="connsiteX13" fmla="*/ 66050 w 208031"/>
                    <a:gd name="connsiteY13" fmla="*/ 20948 h 304355"/>
                    <a:gd name="connsiteX14" fmla="*/ 66050 w 208031"/>
                    <a:gd name="connsiteY14" fmla="*/ 29172 h 304355"/>
                    <a:gd name="connsiteX15" fmla="*/ 136737 w 208031"/>
                    <a:gd name="connsiteY15" fmla="*/ 29172 h 304355"/>
                    <a:gd name="connsiteX16" fmla="*/ 136737 w 208031"/>
                    <a:gd name="connsiteY16" fmla="*/ 20948 h 304355"/>
                    <a:gd name="connsiteX17" fmla="*/ 34673 w 208031"/>
                    <a:gd name="connsiteY17" fmla="*/ 0 h 304355"/>
                    <a:gd name="connsiteX18" fmla="*/ 173358 w 208031"/>
                    <a:gd name="connsiteY18" fmla="*/ 0 h 304355"/>
                    <a:gd name="connsiteX19" fmla="*/ 208031 w 208031"/>
                    <a:gd name="connsiteY19" fmla="*/ 34673 h 304355"/>
                    <a:gd name="connsiteX20" fmla="*/ 208031 w 208031"/>
                    <a:gd name="connsiteY20" fmla="*/ 269682 h 304355"/>
                    <a:gd name="connsiteX21" fmla="*/ 173358 w 208031"/>
                    <a:gd name="connsiteY21" fmla="*/ 304355 h 304355"/>
                    <a:gd name="connsiteX22" fmla="*/ 34673 w 208031"/>
                    <a:gd name="connsiteY22" fmla="*/ 304355 h 304355"/>
                    <a:gd name="connsiteX23" fmla="*/ 0 w 208031"/>
                    <a:gd name="connsiteY23" fmla="*/ 269682 h 304355"/>
                    <a:gd name="connsiteX24" fmla="*/ 0 w 208031"/>
                    <a:gd name="connsiteY24" fmla="*/ 34673 h 304355"/>
                    <a:gd name="connsiteX25" fmla="*/ 34673 w 208031"/>
                    <a:gd name="connsiteY25" fmla="*/ 0 h 30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8031" h="304355">
                      <a:moveTo>
                        <a:pt x="102012" y="264985"/>
                      </a:moveTo>
                      <a:cubicBezTo>
                        <a:pt x="93068" y="264985"/>
                        <a:pt x="85817" y="273275"/>
                        <a:pt x="85817" y="283502"/>
                      </a:cubicBezTo>
                      <a:cubicBezTo>
                        <a:pt x="85817" y="293729"/>
                        <a:pt x="93068" y="302019"/>
                        <a:pt x="102012" y="302019"/>
                      </a:cubicBezTo>
                      <a:cubicBezTo>
                        <a:pt x="110956" y="302019"/>
                        <a:pt x="118207" y="293729"/>
                        <a:pt x="118207" y="283502"/>
                      </a:cubicBezTo>
                      <a:cubicBezTo>
                        <a:pt x="118207" y="273275"/>
                        <a:pt x="110956" y="264985"/>
                        <a:pt x="102012" y="264985"/>
                      </a:cubicBezTo>
                      <a:close/>
                      <a:moveTo>
                        <a:pt x="56997" y="57673"/>
                      </a:moveTo>
                      <a:cubicBezTo>
                        <a:pt x="44174" y="57673"/>
                        <a:pt x="33778" y="68069"/>
                        <a:pt x="33778" y="80892"/>
                      </a:cubicBezTo>
                      <a:lnTo>
                        <a:pt x="33778" y="231129"/>
                      </a:lnTo>
                      <a:cubicBezTo>
                        <a:pt x="33778" y="243952"/>
                        <a:pt x="44174" y="254348"/>
                        <a:pt x="56997" y="254348"/>
                      </a:cubicBezTo>
                      <a:lnTo>
                        <a:pt x="149871" y="254348"/>
                      </a:lnTo>
                      <a:cubicBezTo>
                        <a:pt x="162694" y="254348"/>
                        <a:pt x="173090" y="243952"/>
                        <a:pt x="173090" y="231129"/>
                      </a:cubicBezTo>
                      <a:lnTo>
                        <a:pt x="173090" y="80892"/>
                      </a:lnTo>
                      <a:cubicBezTo>
                        <a:pt x="173090" y="68069"/>
                        <a:pt x="162694" y="57673"/>
                        <a:pt x="149871" y="57673"/>
                      </a:cubicBezTo>
                      <a:close/>
                      <a:moveTo>
                        <a:pt x="66050" y="20948"/>
                      </a:moveTo>
                      <a:lnTo>
                        <a:pt x="66050" y="29172"/>
                      </a:lnTo>
                      <a:lnTo>
                        <a:pt x="136737" y="29172"/>
                      </a:lnTo>
                      <a:lnTo>
                        <a:pt x="136737" y="20948"/>
                      </a:lnTo>
                      <a:close/>
                      <a:moveTo>
                        <a:pt x="34673" y="0"/>
                      </a:moveTo>
                      <a:lnTo>
                        <a:pt x="173358" y="0"/>
                      </a:lnTo>
                      <a:cubicBezTo>
                        <a:pt x="192507" y="0"/>
                        <a:pt x="208031" y="15524"/>
                        <a:pt x="208031" y="34673"/>
                      </a:cubicBezTo>
                      <a:lnTo>
                        <a:pt x="208031" y="269682"/>
                      </a:lnTo>
                      <a:cubicBezTo>
                        <a:pt x="208031" y="288831"/>
                        <a:pt x="192507" y="304355"/>
                        <a:pt x="173358" y="304355"/>
                      </a:cubicBezTo>
                      <a:lnTo>
                        <a:pt x="34673" y="304355"/>
                      </a:lnTo>
                      <a:cubicBezTo>
                        <a:pt x="15524" y="304355"/>
                        <a:pt x="0" y="288831"/>
                        <a:pt x="0" y="269682"/>
                      </a:cubicBezTo>
                      <a:lnTo>
                        <a:pt x="0" y="34673"/>
                      </a:lnTo>
                      <a:cubicBezTo>
                        <a:pt x="0" y="15524"/>
                        <a:pt x="15524" y="0"/>
                        <a:pt x="34673" y="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nvGrpSpPr>
              <p:cNvPr id="49" name="Group 35"/>
              <p:cNvGrpSpPr/>
              <p:nvPr/>
            </p:nvGrpSpPr>
            <p:grpSpPr>
              <a:xfrm>
                <a:off x="8732" y="2082"/>
                <a:ext cx="1530" cy="1530"/>
                <a:chOff x="3703843" y="1419388"/>
                <a:chExt cx="971272" cy="971272"/>
              </a:xfrm>
            </p:grpSpPr>
            <p:sp>
              <p:nvSpPr>
                <p:cNvPr id="50" name="Oval 4"/>
                <p:cNvSpPr/>
                <p:nvPr/>
              </p:nvSpPr>
              <p:spPr>
                <a:xfrm>
                  <a:off x="3703843" y="1419388"/>
                  <a:ext cx="971272" cy="971272"/>
                </a:xfrm>
                <a:prstGeom prst="ellipse">
                  <a:avLst/>
                </a:prstGeom>
                <a:solidFill>
                  <a:schemeClr val="bg1">
                    <a:lumMod val="85000"/>
                  </a:schemeClr>
                </a:solidFill>
                <a:ln w="38100">
                  <a:solidFill>
                    <a:srgbClr val="FA6A3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sp>
              <p:nvSpPr>
                <p:cNvPr id="51" name="Oval 6"/>
                <p:cNvSpPr/>
                <p:nvPr/>
              </p:nvSpPr>
              <p:spPr>
                <a:xfrm>
                  <a:off x="3820542" y="1536087"/>
                  <a:ext cx="737874" cy="737874"/>
                </a:xfrm>
                <a:prstGeom prst="ellipse">
                  <a:avLst/>
                </a:prstGeom>
                <a:solidFill>
                  <a:srgbClr val="FA6A31"/>
                </a:solidFill>
                <a:ln>
                  <a:solidFill>
                    <a:srgbClr val="FA6A3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52" name="Freeform: Shape 23"/>
                <p:cNvSpPr/>
                <p:nvPr/>
              </p:nvSpPr>
              <p:spPr>
                <a:xfrm flipH="1">
                  <a:off x="3980149" y="1745089"/>
                  <a:ext cx="368428" cy="316537"/>
                </a:xfrm>
                <a:custGeom>
                  <a:avLst/>
                  <a:gdLst>
                    <a:gd name="connsiteX0" fmla="*/ 174969 w 276321"/>
                    <a:gd name="connsiteY0" fmla="*/ 216483 h 237403"/>
                    <a:gd name="connsiteX1" fmla="*/ 174969 w 276321"/>
                    <a:gd name="connsiteY1" fmla="*/ 229968 h 237403"/>
                    <a:gd name="connsiteX2" fmla="*/ 101352 w 276321"/>
                    <a:gd name="connsiteY2" fmla="*/ 229968 h 237403"/>
                    <a:gd name="connsiteX3" fmla="*/ 101352 w 276321"/>
                    <a:gd name="connsiteY3" fmla="*/ 216483 h 237403"/>
                    <a:gd name="connsiteX4" fmla="*/ 276321 w 276321"/>
                    <a:gd name="connsiteY4" fmla="*/ 209047 h 237403"/>
                    <a:gd name="connsiteX5" fmla="*/ 0 w 276321"/>
                    <a:gd name="connsiteY5" fmla="*/ 209047 h 237403"/>
                    <a:gd name="connsiteX6" fmla="*/ 0 w 276321"/>
                    <a:gd name="connsiteY6" fmla="*/ 222929 h 237403"/>
                    <a:gd name="connsiteX7" fmla="*/ 8876 w 276321"/>
                    <a:gd name="connsiteY7" fmla="*/ 237403 h 237403"/>
                    <a:gd name="connsiteX8" fmla="*/ 267445 w 276321"/>
                    <a:gd name="connsiteY8" fmla="*/ 237403 h 237403"/>
                    <a:gd name="connsiteX9" fmla="*/ 276321 w 276321"/>
                    <a:gd name="connsiteY9" fmla="*/ 222929 h 237403"/>
                    <a:gd name="connsiteX10" fmla="*/ 215868 w 276321"/>
                    <a:gd name="connsiteY10" fmla="*/ 23987 h 237403"/>
                    <a:gd name="connsiteX11" fmla="*/ 215868 w 276321"/>
                    <a:gd name="connsiteY11" fmla="*/ 170163 h 237403"/>
                    <a:gd name="connsiteX12" fmla="*/ 60453 w 276321"/>
                    <a:gd name="connsiteY12" fmla="*/ 170163 h 237403"/>
                    <a:gd name="connsiteX13" fmla="*/ 60453 w 276321"/>
                    <a:gd name="connsiteY13" fmla="*/ 23987 h 237403"/>
                    <a:gd name="connsiteX14" fmla="*/ 207026 w 276321"/>
                    <a:gd name="connsiteY14" fmla="*/ 0 h 237403"/>
                    <a:gd name="connsiteX15" fmla="*/ 69295 w 276321"/>
                    <a:gd name="connsiteY15" fmla="*/ 0 h 237403"/>
                    <a:gd name="connsiteX16" fmla="*/ 36936 w 276321"/>
                    <a:gd name="connsiteY16" fmla="*/ 32359 h 237403"/>
                    <a:gd name="connsiteX17" fmla="*/ 36936 w 276321"/>
                    <a:gd name="connsiteY17" fmla="*/ 161790 h 237403"/>
                    <a:gd name="connsiteX18" fmla="*/ 69295 w 276321"/>
                    <a:gd name="connsiteY18" fmla="*/ 194149 h 237403"/>
                    <a:gd name="connsiteX19" fmla="*/ 207026 w 276321"/>
                    <a:gd name="connsiteY19" fmla="*/ 194149 h 237403"/>
                    <a:gd name="connsiteX20" fmla="*/ 239385 w 276321"/>
                    <a:gd name="connsiteY20" fmla="*/ 161790 h 237403"/>
                    <a:gd name="connsiteX21" fmla="*/ 239385 w 276321"/>
                    <a:gd name="connsiteY21" fmla="*/ 32359 h 237403"/>
                    <a:gd name="connsiteX22" fmla="*/ 207026 w 276321"/>
                    <a:gd name="connsiteY22" fmla="*/ 0 h 2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321" h="237403">
                      <a:moveTo>
                        <a:pt x="174969" y="216483"/>
                      </a:moveTo>
                      <a:lnTo>
                        <a:pt x="174969" y="229968"/>
                      </a:lnTo>
                      <a:lnTo>
                        <a:pt x="101352" y="229968"/>
                      </a:lnTo>
                      <a:lnTo>
                        <a:pt x="101352" y="216483"/>
                      </a:lnTo>
                      <a:close/>
                      <a:moveTo>
                        <a:pt x="276321" y="209047"/>
                      </a:moveTo>
                      <a:lnTo>
                        <a:pt x="0" y="209047"/>
                      </a:lnTo>
                      <a:lnTo>
                        <a:pt x="0" y="222929"/>
                      </a:lnTo>
                      <a:cubicBezTo>
                        <a:pt x="0" y="230923"/>
                        <a:pt x="3974" y="237403"/>
                        <a:pt x="8876" y="237403"/>
                      </a:cubicBezTo>
                      <a:lnTo>
                        <a:pt x="267445" y="237403"/>
                      </a:lnTo>
                      <a:cubicBezTo>
                        <a:pt x="272347" y="237403"/>
                        <a:pt x="276321" y="230923"/>
                        <a:pt x="276321" y="222929"/>
                      </a:cubicBezTo>
                      <a:close/>
                      <a:moveTo>
                        <a:pt x="215868" y="23987"/>
                      </a:moveTo>
                      <a:lnTo>
                        <a:pt x="215868" y="170163"/>
                      </a:lnTo>
                      <a:lnTo>
                        <a:pt x="60453" y="170163"/>
                      </a:lnTo>
                      <a:lnTo>
                        <a:pt x="60453" y="23987"/>
                      </a:lnTo>
                      <a:close/>
                      <a:moveTo>
                        <a:pt x="207026" y="0"/>
                      </a:moveTo>
                      <a:lnTo>
                        <a:pt x="69295" y="0"/>
                      </a:lnTo>
                      <a:cubicBezTo>
                        <a:pt x="51424" y="0"/>
                        <a:pt x="36936" y="14488"/>
                        <a:pt x="36936" y="32359"/>
                      </a:cubicBezTo>
                      <a:lnTo>
                        <a:pt x="36936" y="161790"/>
                      </a:lnTo>
                      <a:cubicBezTo>
                        <a:pt x="36936" y="179661"/>
                        <a:pt x="51424" y="194149"/>
                        <a:pt x="69295" y="194149"/>
                      </a:cubicBezTo>
                      <a:lnTo>
                        <a:pt x="207026" y="194149"/>
                      </a:lnTo>
                      <a:cubicBezTo>
                        <a:pt x="224897" y="194149"/>
                        <a:pt x="239385" y="179661"/>
                        <a:pt x="239385" y="161790"/>
                      </a:cubicBezTo>
                      <a:lnTo>
                        <a:pt x="239385" y="32359"/>
                      </a:lnTo>
                      <a:cubicBezTo>
                        <a:pt x="239385" y="14488"/>
                        <a:pt x="224897" y="0"/>
                        <a:pt x="207026"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nvGrpSpPr>
              <p:cNvPr id="57" name="Group 38"/>
              <p:cNvGrpSpPr/>
              <p:nvPr/>
            </p:nvGrpSpPr>
            <p:grpSpPr>
              <a:xfrm>
                <a:off x="8711" y="7953"/>
                <a:ext cx="1530" cy="1530"/>
                <a:chOff x="7301044" y="4844782"/>
                <a:chExt cx="971272" cy="971272"/>
              </a:xfrm>
            </p:grpSpPr>
            <p:sp>
              <p:nvSpPr>
                <p:cNvPr id="58" name="Oval 16"/>
                <p:cNvSpPr/>
                <p:nvPr/>
              </p:nvSpPr>
              <p:spPr>
                <a:xfrm>
                  <a:off x="7301044" y="4844782"/>
                  <a:ext cx="971272" cy="971272"/>
                </a:xfrm>
                <a:prstGeom prst="ellipse">
                  <a:avLst/>
                </a:prstGeom>
                <a:solidFill>
                  <a:schemeClr val="bg1">
                    <a:lumMod val="85000"/>
                  </a:schemeClr>
                </a:solidFill>
                <a:ln w="38100">
                  <a:solidFill>
                    <a:srgbClr val="3AB6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59" name="Oval 18"/>
                <p:cNvSpPr/>
                <p:nvPr/>
              </p:nvSpPr>
              <p:spPr>
                <a:xfrm>
                  <a:off x="7417743" y="4961481"/>
                  <a:ext cx="737874" cy="737874"/>
                </a:xfrm>
                <a:prstGeom prst="ellipse">
                  <a:avLst/>
                </a:prstGeom>
                <a:solidFill>
                  <a:srgbClr val="3AB6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grpSp>
              <p:nvGrpSpPr>
                <p:cNvPr id="60" name="Group 25"/>
                <p:cNvGrpSpPr/>
                <p:nvPr/>
              </p:nvGrpSpPr>
              <p:grpSpPr>
                <a:xfrm>
                  <a:off x="7630450" y="5137375"/>
                  <a:ext cx="270417" cy="311212"/>
                  <a:chOff x="5947555" y="3802810"/>
                  <a:chExt cx="202813" cy="233409"/>
                </a:xfrm>
              </p:grpSpPr>
              <p:sp>
                <p:nvSpPr>
                  <p:cNvPr id="61" name="Freeform: Shape 26"/>
                  <p:cNvSpPr/>
                  <p:nvPr/>
                </p:nvSpPr>
                <p:spPr>
                  <a:xfrm rot="10800000" flipH="1">
                    <a:off x="5947555" y="3802810"/>
                    <a:ext cx="202813" cy="233409"/>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1" fmla="*/ 0 w 999747"/>
                      <a:gd name="connsiteY0-2" fmla="*/ 8964 h 1614801"/>
                      <a:gd name="connsiteX1-3" fmla="*/ 999747 w 999747"/>
                      <a:gd name="connsiteY1-4" fmla="*/ 8964 h 1614801"/>
                      <a:gd name="connsiteX2-5" fmla="*/ 703911 w 999747"/>
                      <a:gd name="connsiteY2-6" fmla="*/ 0 h 1614801"/>
                      <a:gd name="connsiteX3-7" fmla="*/ 0 w 999747"/>
                      <a:gd name="connsiteY3-8" fmla="*/ 8964 h 1614801"/>
                      <a:gd name="connsiteX4-9" fmla="*/ 0 w 999747"/>
                      <a:gd name="connsiteY4-10" fmla="*/ 1614801 h 1614801"/>
                      <a:gd name="connsiteX5-11" fmla="*/ 0 w 999747"/>
                      <a:gd name="connsiteY5-12" fmla="*/ 1614801 h 1614801"/>
                      <a:gd name="connsiteX6-13" fmla="*/ 0 w 999747"/>
                      <a:gd name="connsiteY6-14" fmla="*/ 8964 h 1614801"/>
                      <a:gd name="connsiteX0-15" fmla="*/ 0 w 703911"/>
                      <a:gd name="connsiteY0-16" fmla="*/ 8964 h 1614801"/>
                      <a:gd name="connsiteX1-17" fmla="*/ 703911 w 703911"/>
                      <a:gd name="connsiteY1-18" fmla="*/ 0 h 1614801"/>
                      <a:gd name="connsiteX2-19" fmla="*/ 0 w 703911"/>
                      <a:gd name="connsiteY2-20" fmla="*/ 8964 h 1614801"/>
                      <a:gd name="connsiteX3-21" fmla="*/ 0 w 703911"/>
                      <a:gd name="connsiteY3-22" fmla="*/ 1614801 h 1614801"/>
                      <a:gd name="connsiteX4-23" fmla="*/ 0 w 703911"/>
                      <a:gd name="connsiteY4-24" fmla="*/ 1614801 h 1614801"/>
                      <a:gd name="connsiteX5-25" fmla="*/ 0 w 703911"/>
                      <a:gd name="connsiteY5-26" fmla="*/ 8964 h 1614801"/>
                      <a:gd name="connsiteX0-27" fmla="*/ 0 w 703911"/>
                      <a:gd name="connsiteY0-28" fmla="*/ 8964 h 1614801"/>
                      <a:gd name="connsiteX1-29" fmla="*/ 703911 w 703911"/>
                      <a:gd name="connsiteY1-30" fmla="*/ 0 h 1614801"/>
                      <a:gd name="connsiteX2-31" fmla="*/ 0 w 703911"/>
                      <a:gd name="connsiteY2-32" fmla="*/ 8964 h 1614801"/>
                      <a:gd name="connsiteX3-33" fmla="*/ 0 w 703911"/>
                      <a:gd name="connsiteY3-34" fmla="*/ 1614801 h 1614801"/>
                      <a:gd name="connsiteX4-35" fmla="*/ 0 w 703911"/>
                      <a:gd name="connsiteY4-36" fmla="*/ 1614801 h 1614801"/>
                      <a:gd name="connsiteX5-37" fmla="*/ 0 w 703911"/>
                      <a:gd name="connsiteY5-38" fmla="*/ 8964 h 1614801"/>
                      <a:gd name="connsiteX0-39" fmla="*/ 0 w 703911"/>
                      <a:gd name="connsiteY0-40" fmla="*/ 0 h 1605837"/>
                      <a:gd name="connsiteX1-41" fmla="*/ 703911 w 703911"/>
                      <a:gd name="connsiteY1-42" fmla="*/ 8965 h 1605837"/>
                      <a:gd name="connsiteX2-43" fmla="*/ 0 w 703911"/>
                      <a:gd name="connsiteY2-44" fmla="*/ 0 h 1605837"/>
                      <a:gd name="connsiteX3-45" fmla="*/ 0 w 703911"/>
                      <a:gd name="connsiteY3-46" fmla="*/ 1605837 h 1605837"/>
                      <a:gd name="connsiteX4-47" fmla="*/ 0 w 703911"/>
                      <a:gd name="connsiteY4-48" fmla="*/ 1605837 h 1605837"/>
                      <a:gd name="connsiteX5-49" fmla="*/ 0 w 703911"/>
                      <a:gd name="connsiteY5-50" fmla="*/ 0 h 1605837"/>
                      <a:gd name="connsiteX0-51" fmla="*/ 0 w 506687"/>
                      <a:gd name="connsiteY0-52" fmla="*/ 0 h 1605837"/>
                      <a:gd name="connsiteX1-53" fmla="*/ 506687 w 506687"/>
                      <a:gd name="connsiteY1-54" fmla="*/ 1 h 1605837"/>
                      <a:gd name="connsiteX2-55" fmla="*/ 0 w 506687"/>
                      <a:gd name="connsiteY2-56" fmla="*/ 0 h 1605837"/>
                      <a:gd name="connsiteX3-57" fmla="*/ 0 w 506687"/>
                      <a:gd name="connsiteY3-58" fmla="*/ 1605837 h 1605837"/>
                      <a:gd name="connsiteX4-59" fmla="*/ 0 w 506687"/>
                      <a:gd name="connsiteY4-60" fmla="*/ 1605837 h 1605837"/>
                      <a:gd name="connsiteX5-61" fmla="*/ 0 w 506687"/>
                      <a:gd name="connsiteY5-62" fmla="*/ 0 h 16058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06687" h="1605837">
                        <a:moveTo>
                          <a:pt x="0" y="0"/>
                        </a:moveTo>
                        <a:lnTo>
                          <a:pt x="506687" y="1"/>
                        </a:lnTo>
                        <a:lnTo>
                          <a:pt x="0" y="0"/>
                        </a:lnTo>
                        <a:lnTo>
                          <a:pt x="0" y="1605837"/>
                        </a:lnTo>
                        <a:lnTo>
                          <a:pt x="0" y="1605837"/>
                        </a:lnTo>
                        <a:lnTo>
                          <a:pt x="0" y="0"/>
                        </a:lnTo>
                        <a:close/>
                      </a:path>
                    </a:pathLst>
                  </a:cu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64" name="Flowchart: Process 27"/>
                  <p:cNvSpPr/>
                  <p:nvPr/>
                </p:nvSpPr>
                <p:spPr>
                  <a:xfrm>
                    <a:off x="5987185" y="3897158"/>
                    <a:ext cx="26900" cy="131860"/>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65" name="Flowchart: Process 28"/>
                  <p:cNvSpPr/>
                  <p:nvPr/>
                </p:nvSpPr>
                <p:spPr>
                  <a:xfrm>
                    <a:off x="6115122" y="3804596"/>
                    <a:ext cx="30774" cy="226979"/>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68" name="Flowchart: Process 29"/>
                  <p:cNvSpPr/>
                  <p:nvPr/>
                </p:nvSpPr>
                <p:spPr>
                  <a:xfrm>
                    <a:off x="6048416" y="3850766"/>
                    <a:ext cx="26901" cy="177728"/>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grp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47" y="3990455"/>
            <a:ext cx="2319107" cy="2867545"/>
          </a:xfrm>
          <a:prstGeom prst="rect">
            <a:avLst/>
          </a:prstGeom>
        </p:spPr>
      </p:pic>
      <p:grpSp>
        <p:nvGrpSpPr>
          <p:cNvPr id="39" name="组合 38"/>
          <p:cNvGrpSpPr/>
          <p:nvPr/>
        </p:nvGrpSpPr>
        <p:grpSpPr>
          <a:xfrm>
            <a:off x="5605780" y="5902325"/>
            <a:ext cx="971550" cy="971550"/>
            <a:chOff x="10803" y="9068"/>
            <a:chExt cx="1530" cy="1530"/>
          </a:xfrm>
        </p:grpSpPr>
        <p:grpSp>
          <p:nvGrpSpPr>
            <p:cNvPr id="38" name="组合 37"/>
            <p:cNvGrpSpPr/>
            <p:nvPr/>
          </p:nvGrpSpPr>
          <p:grpSpPr>
            <a:xfrm>
              <a:off x="10803" y="9068"/>
              <a:ext cx="1530" cy="1530"/>
              <a:chOff x="9014" y="3674"/>
              <a:chExt cx="1530" cy="1530"/>
            </a:xfrm>
          </p:grpSpPr>
          <p:sp>
            <p:nvSpPr>
              <p:cNvPr id="31" name="Oval 8"/>
              <p:cNvSpPr/>
              <p:nvPr/>
            </p:nvSpPr>
            <p:spPr>
              <a:xfrm>
                <a:off x="9014" y="3674"/>
                <a:ext cx="1530" cy="1530"/>
              </a:xfrm>
              <a:prstGeom prst="ellipse">
                <a:avLst/>
              </a:prstGeom>
              <a:solidFill>
                <a:schemeClr val="bg1">
                  <a:lumMod val="8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32" name="Oval 10"/>
              <p:cNvSpPr/>
              <p:nvPr/>
            </p:nvSpPr>
            <p:spPr>
              <a:xfrm>
                <a:off x="9198" y="3858"/>
                <a:ext cx="1162" cy="11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grpSp>
        <p:sp>
          <p:nvSpPr>
            <p:cNvPr id="27" name="Freeform 160"/>
            <p:cNvSpPr/>
            <p:nvPr/>
          </p:nvSpPr>
          <p:spPr bwMode="auto">
            <a:xfrm>
              <a:off x="11178" y="9542"/>
              <a:ext cx="780" cy="583"/>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2" name="组合 1">
            <a:extLst>
              <a:ext uri="{FF2B5EF4-FFF2-40B4-BE49-F238E27FC236}">
                <a16:creationId xmlns:a16="http://schemas.microsoft.com/office/drawing/2014/main" id="{C182D9FB-C844-4DFD-A906-04B10603FA29}"/>
              </a:ext>
            </a:extLst>
          </p:cNvPr>
          <p:cNvGrpSpPr/>
          <p:nvPr/>
        </p:nvGrpSpPr>
        <p:grpSpPr>
          <a:xfrm>
            <a:off x="6484519" y="4631162"/>
            <a:ext cx="3678982" cy="915035"/>
            <a:chOff x="20559488" y="2273396"/>
            <a:chExt cx="3678982" cy="915035"/>
          </a:xfrm>
        </p:grpSpPr>
        <p:sp>
          <p:nvSpPr>
            <p:cNvPr id="41" name="TextBox 49"/>
            <p:cNvSpPr txBox="1"/>
            <p:nvPr/>
          </p:nvSpPr>
          <p:spPr>
            <a:xfrm>
              <a:off x="20563934" y="2627742"/>
              <a:ext cx="3674536" cy="560689"/>
            </a:xfrm>
            <a:prstGeom prst="rect">
              <a:avLst/>
            </a:prstGeom>
            <a:noFill/>
          </p:spPr>
          <p:txBody>
            <a:bodyPr wrap="square" lIns="360000" rIns="216000" anchor="ctr" anchorCtr="0">
              <a:noAutofit/>
            </a:bodyPr>
            <a:lstStyle/>
            <a:p>
              <a:pP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第</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44</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ACM-ICPC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亚洲区域赛银川站获得铜牌</a:t>
              </a:r>
            </a:p>
          </p:txBody>
        </p:sp>
        <p:sp>
          <p:nvSpPr>
            <p:cNvPr id="42" name="Rectangle 50"/>
            <p:cNvSpPr/>
            <p:nvPr/>
          </p:nvSpPr>
          <p:spPr>
            <a:xfrm>
              <a:off x="20559488" y="2273396"/>
              <a:ext cx="2754156" cy="323082"/>
            </a:xfrm>
            <a:prstGeom prst="rect">
              <a:avLst/>
            </a:prstGeom>
          </p:spPr>
          <p:txBody>
            <a:bodyPr wrap="none" lIns="360000" tIns="0" rIns="216000" bIns="0" anchor="ctr" anchorCtr="0">
              <a:normAutofit/>
            </a:bodyPr>
            <a:lstStyle/>
            <a:p>
              <a:pPr algn="l"/>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2019.9</a:t>
              </a:r>
            </a:p>
          </p:txBody>
        </p:sp>
      </p:grpSp>
      <p:pic>
        <p:nvPicPr>
          <p:cNvPr id="7" name="Picture 6">
            <a:extLst>
              <a:ext uri="{FF2B5EF4-FFF2-40B4-BE49-F238E27FC236}">
                <a16:creationId xmlns:a16="http://schemas.microsoft.com/office/drawing/2014/main" id="{97214A52-EED3-4E58-8BED-5FB25F3D9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780" y="140264"/>
            <a:ext cx="6961605" cy="5223244"/>
          </a:xfrm>
          <a:prstGeom prst="rect">
            <a:avLst/>
          </a:prstGeom>
        </p:spPr>
      </p:pic>
      <p:pic>
        <p:nvPicPr>
          <p:cNvPr id="92" name="Picture 91">
            <a:extLst>
              <a:ext uri="{FF2B5EF4-FFF2-40B4-BE49-F238E27FC236}">
                <a16:creationId xmlns:a16="http://schemas.microsoft.com/office/drawing/2014/main" id="{4D3A7B44-C69E-4CBD-B4E6-2256E17E46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2349" y="1722891"/>
            <a:ext cx="5465678" cy="4994845"/>
          </a:xfrm>
          <a:prstGeom prst="rect">
            <a:avLst/>
          </a:prstGeom>
        </p:spPr>
      </p:pic>
      <p:pic>
        <p:nvPicPr>
          <p:cNvPr id="4" name="Picture 3">
            <a:extLst>
              <a:ext uri="{FF2B5EF4-FFF2-40B4-BE49-F238E27FC236}">
                <a16:creationId xmlns:a16="http://schemas.microsoft.com/office/drawing/2014/main" id="{1A320C44-F9AE-43DA-88A1-5F73169C1F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879" y="-144877"/>
            <a:ext cx="5148971" cy="6862613"/>
          </a:xfrm>
          <a:prstGeom prst="rect">
            <a:avLst/>
          </a:prstGeom>
        </p:spPr>
      </p:pic>
      <p:pic>
        <p:nvPicPr>
          <p:cNvPr id="13" name="Picture 12">
            <a:extLst>
              <a:ext uri="{FF2B5EF4-FFF2-40B4-BE49-F238E27FC236}">
                <a16:creationId xmlns:a16="http://schemas.microsoft.com/office/drawing/2014/main" id="{00974553-55DE-46AA-9167-86D3B4F7B8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424" y="281226"/>
            <a:ext cx="7383691" cy="5539932"/>
          </a:xfrm>
          <a:prstGeom prst="rect">
            <a:avLst/>
          </a:prstGeom>
        </p:spPr>
      </p:pic>
      <p:pic>
        <p:nvPicPr>
          <p:cNvPr id="16" name="Picture 15">
            <a:extLst>
              <a:ext uri="{FF2B5EF4-FFF2-40B4-BE49-F238E27FC236}">
                <a16:creationId xmlns:a16="http://schemas.microsoft.com/office/drawing/2014/main" id="{EA814F44-4DC5-4B34-BE20-02351A1F78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5128" y="1504294"/>
            <a:ext cx="6912899" cy="5186701"/>
          </a:xfrm>
          <a:prstGeom prst="rect">
            <a:avLst/>
          </a:prstGeom>
        </p:spPr>
      </p:pic>
      <p:pic>
        <p:nvPicPr>
          <p:cNvPr id="3" name="Picture 2">
            <a:extLst>
              <a:ext uri="{FF2B5EF4-FFF2-40B4-BE49-F238E27FC236}">
                <a16:creationId xmlns:a16="http://schemas.microsoft.com/office/drawing/2014/main" id="{749A38F2-7495-4CA2-AA51-A40A0536EA7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949" y="424657"/>
            <a:ext cx="7125520" cy="5344140"/>
          </a:xfrm>
          <a:prstGeom prst="rect">
            <a:avLst/>
          </a:prstGeom>
        </p:spPr>
      </p:pic>
    </p:spTree>
    <p:extLst>
      <p:ext uri="{BB962C8B-B14F-4D97-AF65-F5344CB8AC3E}">
        <p14:creationId xmlns:p14="http://schemas.microsoft.com/office/powerpoint/2010/main" val="3510980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7"/>
                                        </p:tgtEl>
                                        <p:attrNameLst>
                                          <p:attrName>ppt_w</p:attrName>
                                        </p:attrNameLst>
                                      </p:cBhvr>
                                      <p:tavLst>
                                        <p:tav tm="0">
                                          <p:val>
                                            <p:strVal val="ppt_w"/>
                                          </p:val>
                                        </p:tav>
                                        <p:tav tm="100000">
                                          <p:val>
                                            <p:fltVal val="0"/>
                                          </p:val>
                                        </p:tav>
                                      </p:tavLst>
                                    </p:anim>
                                    <p:anim calcmode="lin" valueType="num">
                                      <p:cBhvr>
                                        <p:cTn id="19" dur="500"/>
                                        <p:tgtEl>
                                          <p:spTgt spid="7"/>
                                        </p:tgtEl>
                                        <p:attrNameLst>
                                          <p:attrName>ppt_h</p:attrName>
                                        </p:attrNameLst>
                                      </p:cBhvr>
                                      <p:tavLst>
                                        <p:tav tm="0">
                                          <p:val>
                                            <p:strVal val="ppt_h"/>
                                          </p:val>
                                        </p:tav>
                                        <p:tav tm="100000">
                                          <p:val>
                                            <p:fltVal val="0"/>
                                          </p:val>
                                        </p:tav>
                                      </p:tavLst>
                                    </p:anim>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1000"/>
                                        <p:tgtEl>
                                          <p:spTgt spid="53"/>
                                        </p:tgtEl>
                                      </p:cBhvr>
                                    </p:animEffect>
                                    <p:anim calcmode="lin" valueType="num">
                                      <p:cBhvr>
                                        <p:cTn id="27" dur="1000" fill="hold"/>
                                        <p:tgtEl>
                                          <p:spTgt spid="53"/>
                                        </p:tgtEl>
                                        <p:attrNameLst>
                                          <p:attrName>ppt_x</p:attrName>
                                        </p:attrNameLst>
                                      </p:cBhvr>
                                      <p:tavLst>
                                        <p:tav tm="0">
                                          <p:val>
                                            <p:strVal val="#ppt_x"/>
                                          </p:val>
                                        </p:tav>
                                        <p:tav tm="100000">
                                          <p:val>
                                            <p:strVal val="#ppt_x"/>
                                          </p:val>
                                        </p:tav>
                                      </p:tavLst>
                                    </p:anim>
                                    <p:anim calcmode="lin" valueType="num">
                                      <p:cBhvr>
                                        <p:cTn id="2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par>
                                <p:cTn id="36" presetID="53" presetClass="entr" presetSubtype="16" fill="hold" nodeType="withEffect">
                                  <p:stCondLst>
                                    <p:cond delay="0"/>
                                  </p:stCondLst>
                                  <p:childTnLst>
                                    <p:set>
                                      <p:cBhvr>
                                        <p:cTn id="37" dur="1" fill="hold">
                                          <p:stCondLst>
                                            <p:cond delay="0"/>
                                          </p:stCondLst>
                                        </p:cTn>
                                        <p:tgtEl>
                                          <p:spTgt spid="92"/>
                                        </p:tgtEl>
                                        <p:attrNameLst>
                                          <p:attrName>style.visibility</p:attrName>
                                        </p:attrNameLst>
                                      </p:cBhvr>
                                      <p:to>
                                        <p:strVal val="visible"/>
                                      </p:to>
                                    </p:set>
                                    <p:anim calcmode="lin" valueType="num">
                                      <p:cBhvr>
                                        <p:cTn id="38" dur="500" fill="hold"/>
                                        <p:tgtEl>
                                          <p:spTgt spid="92"/>
                                        </p:tgtEl>
                                        <p:attrNameLst>
                                          <p:attrName>ppt_w</p:attrName>
                                        </p:attrNameLst>
                                      </p:cBhvr>
                                      <p:tavLst>
                                        <p:tav tm="0">
                                          <p:val>
                                            <p:fltVal val="0"/>
                                          </p:val>
                                        </p:tav>
                                        <p:tav tm="100000">
                                          <p:val>
                                            <p:strVal val="#ppt_w"/>
                                          </p:val>
                                        </p:tav>
                                      </p:tavLst>
                                    </p:anim>
                                    <p:anim calcmode="lin" valueType="num">
                                      <p:cBhvr>
                                        <p:cTn id="39" dur="500" fill="hold"/>
                                        <p:tgtEl>
                                          <p:spTgt spid="92"/>
                                        </p:tgtEl>
                                        <p:attrNameLst>
                                          <p:attrName>ppt_h</p:attrName>
                                        </p:attrNameLst>
                                      </p:cBhvr>
                                      <p:tavLst>
                                        <p:tav tm="0">
                                          <p:val>
                                            <p:fltVal val="0"/>
                                          </p:val>
                                        </p:tav>
                                        <p:tav tm="100000">
                                          <p:val>
                                            <p:strVal val="#ppt_h"/>
                                          </p:val>
                                        </p:tav>
                                      </p:tavLst>
                                    </p:anim>
                                    <p:animEffect transition="in" filter="fade">
                                      <p:cBhvr>
                                        <p:cTn id="40" dur="500"/>
                                        <p:tgtEl>
                                          <p:spTgt spid="92"/>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1000"/>
                                        <p:tgtEl>
                                          <p:spTgt spid="4"/>
                                        </p:tgtEl>
                                      </p:cBhvr>
                                    </p:animEffect>
                                    <p:anim calcmode="lin" valueType="num">
                                      <p:cBhvr>
                                        <p:cTn id="45" dur="1000"/>
                                        <p:tgtEl>
                                          <p:spTgt spid="4"/>
                                        </p:tgtEl>
                                        <p:attrNameLst>
                                          <p:attrName>ppt_x</p:attrName>
                                        </p:attrNameLst>
                                      </p:cBhvr>
                                      <p:tavLst>
                                        <p:tav tm="0">
                                          <p:val>
                                            <p:strVal val="ppt_x"/>
                                          </p:val>
                                        </p:tav>
                                        <p:tav tm="100000">
                                          <p:val>
                                            <p:strVal val="ppt_x"/>
                                          </p:val>
                                        </p:tav>
                                      </p:tavLst>
                                    </p:anim>
                                    <p:anim calcmode="lin" valueType="num">
                                      <p:cBhvr>
                                        <p:cTn id="46" dur="1000"/>
                                        <p:tgtEl>
                                          <p:spTgt spid="4"/>
                                        </p:tgtEl>
                                        <p:attrNameLst>
                                          <p:attrName>ppt_y</p:attrName>
                                        </p:attrNameLst>
                                      </p:cBhvr>
                                      <p:tavLst>
                                        <p:tav tm="0">
                                          <p:val>
                                            <p:strVal val="ppt_y"/>
                                          </p:val>
                                        </p:tav>
                                        <p:tav tm="100000">
                                          <p:val>
                                            <p:strVal val="ppt_y+.1"/>
                                          </p:val>
                                        </p:tav>
                                      </p:tavLst>
                                    </p:anim>
                                    <p:set>
                                      <p:cBhvr>
                                        <p:cTn id="47" dur="1" fill="hold">
                                          <p:stCondLst>
                                            <p:cond delay="999"/>
                                          </p:stCondLst>
                                        </p:cTn>
                                        <p:tgtEl>
                                          <p:spTgt spid="4"/>
                                        </p:tgtEl>
                                        <p:attrNameLst>
                                          <p:attrName>style.visibility</p:attrName>
                                        </p:attrNameLst>
                                      </p:cBhvr>
                                      <p:to>
                                        <p:strVal val="hidden"/>
                                      </p:to>
                                    </p:set>
                                  </p:childTnLst>
                                </p:cTn>
                              </p:par>
                              <p:par>
                                <p:cTn id="48" presetID="42" presetClass="exit" presetSubtype="0" fill="hold" nodeType="withEffect">
                                  <p:stCondLst>
                                    <p:cond delay="0"/>
                                  </p:stCondLst>
                                  <p:childTnLst>
                                    <p:animEffect transition="out" filter="fade">
                                      <p:cBhvr>
                                        <p:cTn id="49" dur="1000"/>
                                        <p:tgtEl>
                                          <p:spTgt spid="92"/>
                                        </p:tgtEl>
                                      </p:cBhvr>
                                    </p:animEffect>
                                    <p:anim calcmode="lin" valueType="num">
                                      <p:cBhvr>
                                        <p:cTn id="50" dur="1000"/>
                                        <p:tgtEl>
                                          <p:spTgt spid="92"/>
                                        </p:tgtEl>
                                        <p:attrNameLst>
                                          <p:attrName>ppt_x</p:attrName>
                                        </p:attrNameLst>
                                      </p:cBhvr>
                                      <p:tavLst>
                                        <p:tav tm="0">
                                          <p:val>
                                            <p:strVal val="ppt_x"/>
                                          </p:val>
                                        </p:tav>
                                        <p:tav tm="100000">
                                          <p:val>
                                            <p:strVal val="ppt_x"/>
                                          </p:val>
                                        </p:tav>
                                      </p:tavLst>
                                    </p:anim>
                                    <p:anim calcmode="lin" valueType="num">
                                      <p:cBhvr>
                                        <p:cTn id="51" dur="1000"/>
                                        <p:tgtEl>
                                          <p:spTgt spid="92"/>
                                        </p:tgtEl>
                                        <p:attrNameLst>
                                          <p:attrName>ppt_y</p:attrName>
                                        </p:attrNameLst>
                                      </p:cBhvr>
                                      <p:tavLst>
                                        <p:tav tm="0">
                                          <p:val>
                                            <p:strVal val="ppt_y"/>
                                          </p:val>
                                        </p:tav>
                                        <p:tav tm="100000">
                                          <p:val>
                                            <p:strVal val="ppt_y+.1"/>
                                          </p:val>
                                        </p:tav>
                                      </p:tavLst>
                                    </p:anim>
                                    <p:set>
                                      <p:cBhvr>
                                        <p:cTn id="52" dur="1" fill="hold">
                                          <p:stCondLst>
                                            <p:cond delay="999"/>
                                          </p:stCondLst>
                                        </p:cTn>
                                        <p:tgtEl>
                                          <p:spTgt spid="9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1000"/>
                                        <p:tgtEl>
                                          <p:spTgt spid="2"/>
                                        </p:tgtEl>
                                      </p:cBhvr>
                                    </p:animEffect>
                                    <p:anim calcmode="lin" valueType="num">
                                      <p:cBhvr>
                                        <p:cTn id="58" dur="1000" fill="hold"/>
                                        <p:tgtEl>
                                          <p:spTgt spid="2"/>
                                        </p:tgtEl>
                                        <p:attrNameLst>
                                          <p:attrName>ppt_x</p:attrName>
                                        </p:attrNameLst>
                                      </p:cBhvr>
                                      <p:tavLst>
                                        <p:tav tm="0">
                                          <p:val>
                                            <p:strVal val="#ppt_x"/>
                                          </p:val>
                                        </p:tav>
                                        <p:tav tm="100000">
                                          <p:val>
                                            <p:strVal val="#ppt_x"/>
                                          </p:val>
                                        </p:tav>
                                      </p:tavLst>
                                    </p:anim>
                                    <p:anim calcmode="lin" valueType="num">
                                      <p:cBhvr>
                                        <p:cTn id="5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42"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barn(outHorizontal)">
                                      <p:cBhvr>
                                        <p:cTn id="64" dur="500"/>
                                        <p:tgtEl>
                                          <p:spTgt spid="13"/>
                                        </p:tgtEl>
                                      </p:cBhvr>
                                    </p:animEffect>
                                  </p:childTnLst>
                                </p:cTn>
                              </p:par>
                              <p:par>
                                <p:cTn id="65" presetID="16" presetClass="entr" presetSubtype="42"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arn(outHorizontal)">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2" fill="hold" nodeType="clickEffect">
                                  <p:stCondLst>
                                    <p:cond delay="0"/>
                                  </p:stCondLst>
                                  <p:childTnLst>
                                    <p:animEffect transition="out" filter="wipe(right)">
                                      <p:cBhvr>
                                        <p:cTn id="71" dur="500"/>
                                        <p:tgtEl>
                                          <p:spTgt spid="13"/>
                                        </p:tgtEl>
                                      </p:cBhvr>
                                    </p:animEffect>
                                    <p:set>
                                      <p:cBhvr>
                                        <p:cTn id="72" dur="1" fill="hold">
                                          <p:stCondLst>
                                            <p:cond delay="499"/>
                                          </p:stCondLst>
                                        </p:cTn>
                                        <p:tgtEl>
                                          <p:spTgt spid="13"/>
                                        </p:tgtEl>
                                        <p:attrNameLst>
                                          <p:attrName>style.visibility</p:attrName>
                                        </p:attrNameLst>
                                      </p:cBhvr>
                                      <p:to>
                                        <p:strVal val="hidden"/>
                                      </p:to>
                                    </p:set>
                                  </p:childTnLst>
                                </p:cTn>
                              </p:par>
                              <p:par>
                                <p:cTn id="73" presetID="22" presetClass="exit" presetSubtype="2" fill="hold" nodeType="withEffect">
                                  <p:stCondLst>
                                    <p:cond delay="0"/>
                                  </p:stCondLst>
                                  <p:childTnLst>
                                    <p:animEffect transition="out" filter="wipe(right)">
                                      <p:cBhvr>
                                        <p:cTn id="74" dur="500"/>
                                        <p:tgtEl>
                                          <p:spTgt spid="16"/>
                                        </p:tgtEl>
                                      </p:cBhvr>
                                    </p:animEffect>
                                    <p:set>
                                      <p:cBhvr>
                                        <p:cTn id="75" dur="1" fill="hold">
                                          <p:stCondLst>
                                            <p:cond delay="499"/>
                                          </p:stCondLst>
                                        </p:cTn>
                                        <p:tgtEl>
                                          <p:spTgt spid="1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fade">
                                      <p:cBhvr>
                                        <p:cTn id="80" dur="1000"/>
                                        <p:tgtEl>
                                          <p:spTgt spid="9"/>
                                        </p:tgtEl>
                                      </p:cBhvr>
                                    </p:animEffect>
                                    <p:anim calcmode="lin" valueType="num">
                                      <p:cBhvr>
                                        <p:cTn id="81" dur="1000" fill="hold"/>
                                        <p:tgtEl>
                                          <p:spTgt spid="9"/>
                                        </p:tgtEl>
                                        <p:attrNameLst>
                                          <p:attrName>ppt_x</p:attrName>
                                        </p:attrNameLst>
                                      </p:cBhvr>
                                      <p:tavLst>
                                        <p:tav tm="0">
                                          <p:val>
                                            <p:strVal val="#ppt_x"/>
                                          </p:val>
                                        </p:tav>
                                        <p:tav tm="100000">
                                          <p:val>
                                            <p:strVal val="#ppt_x"/>
                                          </p:val>
                                        </p:tav>
                                      </p:tavLst>
                                    </p:anim>
                                    <p:anim calcmode="lin" valueType="num">
                                      <p:cBhvr>
                                        <p:cTn id="8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heel(1)">
                                      <p:cBhvr>
                                        <p:cTn id="87" dur="1000"/>
                                        <p:tgtEl>
                                          <p:spTgt spid="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7" y="102"/>
            <a:ext cx="12115800" cy="6858000"/>
          </a:xfrm>
          <a:prstGeom prst="rect">
            <a:avLst/>
          </a:prstGeom>
          <a:solidFill>
            <a:schemeClr val="bg1">
              <a:lumMod val="95000"/>
            </a:schemeClr>
          </a:solidFill>
        </p:spPr>
      </p:pic>
      <p:sp>
        <p:nvSpPr>
          <p:cNvPr id="33" name="AutoShape 30"/>
          <p:cNvSpPr>
            <a:spLocks noChangeAspect="1" noChangeArrowheads="1" noTextEdit="1"/>
          </p:cNvSpPr>
          <p:nvPr/>
        </p:nvSpPr>
        <p:spPr bwMode="auto">
          <a:xfrm>
            <a:off x="5230395" y="3743825"/>
            <a:ext cx="5245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26" name="组合 25"/>
          <p:cNvGrpSpPr/>
          <p:nvPr/>
        </p:nvGrpSpPr>
        <p:grpSpPr>
          <a:xfrm>
            <a:off x="5610225" y="-15875"/>
            <a:ext cx="971550" cy="6369685"/>
            <a:chOff x="8732" y="540"/>
            <a:chExt cx="1530" cy="10031"/>
          </a:xfrm>
        </p:grpSpPr>
        <p:sp>
          <p:nvSpPr>
            <p:cNvPr id="30" name="Rectangle 51"/>
            <p:cNvSpPr/>
            <p:nvPr/>
          </p:nvSpPr>
          <p:spPr>
            <a:xfrm>
              <a:off x="9383" y="540"/>
              <a:ext cx="227" cy="10031"/>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grpSp>
          <p:nvGrpSpPr>
            <p:cNvPr id="25" name="组合 24"/>
            <p:cNvGrpSpPr/>
            <p:nvPr/>
          </p:nvGrpSpPr>
          <p:grpSpPr>
            <a:xfrm>
              <a:off x="8732" y="2082"/>
              <a:ext cx="1530" cy="5444"/>
              <a:chOff x="8732" y="2082"/>
              <a:chExt cx="1530" cy="5444"/>
            </a:xfrm>
          </p:grpSpPr>
          <p:grpSp>
            <p:nvGrpSpPr>
              <p:cNvPr id="49" name="Group 35"/>
              <p:cNvGrpSpPr/>
              <p:nvPr/>
            </p:nvGrpSpPr>
            <p:grpSpPr>
              <a:xfrm>
                <a:off x="8732" y="2082"/>
                <a:ext cx="1530" cy="1530"/>
                <a:chOff x="3703843" y="1419388"/>
                <a:chExt cx="971272" cy="971272"/>
              </a:xfrm>
            </p:grpSpPr>
            <p:sp>
              <p:nvSpPr>
                <p:cNvPr id="50" name="Oval 4"/>
                <p:cNvSpPr/>
                <p:nvPr/>
              </p:nvSpPr>
              <p:spPr>
                <a:xfrm>
                  <a:off x="3703843" y="1419388"/>
                  <a:ext cx="971272" cy="971272"/>
                </a:xfrm>
                <a:prstGeom prst="ellipse">
                  <a:avLst/>
                </a:prstGeom>
                <a:solidFill>
                  <a:schemeClr val="bg1">
                    <a:lumMod val="85000"/>
                  </a:schemeClr>
                </a:solidFill>
                <a:ln w="38100">
                  <a:solidFill>
                    <a:srgbClr val="FA6A3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sp>
              <p:nvSpPr>
                <p:cNvPr id="51" name="Oval 6"/>
                <p:cNvSpPr/>
                <p:nvPr/>
              </p:nvSpPr>
              <p:spPr>
                <a:xfrm>
                  <a:off x="3820542" y="1536087"/>
                  <a:ext cx="737874" cy="737874"/>
                </a:xfrm>
                <a:prstGeom prst="ellipse">
                  <a:avLst/>
                </a:prstGeom>
                <a:solidFill>
                  <a:srgbClr val="FA6A31"/>
                </a:solidFill>
                <a:ln>
                  <a:solidFill>
                    <a:srgbClr val="FA6A3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52" name="Freeform: Shape 23"/>
                <p:cNvSpPr/>
                <p:nvPr/>
              </p:nvSpPr>
              <p:spPr>
                <a:xfrm flipH="1">
                  <a:off x="3980149" y="1745089"/>
                  <a:ext cx="368428" cy="316537"/>
                </a:xfrm>
                <a:custGeom>
                  <a:avLst/>
                  <a:gdLst>
                    <a:gd name="connsiteX0" fmla="*/ 174969 w 276321"/>
                    <a:gd name="connsiteY0" fmla="*/ 216483 h 237403"/>
                    <a:gd name="connsiteX1" fmla="*/ 174969 w 276321"/>
                    <a:gd name="connsiteY1" fmla="*/ 229968 h 237403"/>
                    <a:gd name="connsiteX2" fmla="*/ 101352 w 276321"/>
                    <a:gd name="connsiteY2" fmla="*/ 229968 h 237403"/>
                    <a:gd name="connsiteX3" fmla="*/ 101352 w 276321"/>
                    <a:gd name="connsiteY3" fmla="*/ 216483 h 237403"/>
                    <a:gd name="connsiteX4" fmla="*/ 276321 w 276321"/>
                    <a:gd name="connsiteY4" fmla="*/ 209047 h 237403"/>
                    <a:gd name="connsiteX5" fmla="*/ 0 w 276321"/>
                    <a:gd name="connsiteY5" fmla="*/ 209047 h 237403"/>
                    <a:gd name="connsiteX6" fmla="*/ 0 w 276321"/>
                    <a:gd name="connsiteY6" fmla="*/ 222929 h 237403"/>
                    <a:gd name="connsiteX7" fmla="*/ 8876 w 276321"/>
                    <a:gd name="connsiteY7" fmla="*/ 237403 h 237403"/>
                    <a:gd name="connsiteX8" fmla="*/ 267445 w 276321"/>
                    <a:gd name="connsiteY8" fmla="*/ 237403 h 237403"/>
                    <a:gd name="connsiteX9" fmla="*/ 276321 w 276321"/>
                    <a:gd name="connsiteY9" fmla="*/ 222929 h 237403"/>
                    <a:gd name="connsiteX10" fmla="*/ 215868 w 276321"/>
                    <a:gd name="connsiteY10" fmla="*/ 23987 h 237403"/>
                    <a:gd name="connsiteX11" fmla="*/ 215868 w 276321"/>
                    <a:gd name="connsiteY11" fmla="*/ 170163 h 237403"/>
                    <a:gd name="connsiteX12" fmla="*/ 60453 w 276321"/>
                    <a:gd name="connsiteY12" fmla="*/ 170163 h 237403"/>
                    <a:gd name="connsiteX13" fmla="*/ 60453 w 276321"/>
                    <a:gd name="connsiteY13" fmla="*/ 23987 h 237403"/>
                    <a:gd name="connsiteX14" fmla="*/ 207026 w 276321"/>
                    <a:gd name="connsiteY14" fmla="*/ 0 h 237403"/>
                    <a:gd name="connsiteX15" fmla="*/ 69295 w 276321"/>
                    <a:gd name="connsiteY15" fmla="*/ 0 h 237403"/>
                    <a:gd name="connsiteX16" fmla="*/ 36936 w 276321"/>
                    <a:gd name="connsiteY16" fmla="*/ 32359 h 237403"/>
                    <a:gd name="connsiteX17" fmla="*/ 36936 w 276321"/>
                    <a:gd name="connsiteY17" fmla="*/ 161790 h 237403"/>
                    <a:gd name="connsiteX18" fmla="*/ 69295 w 276321"/>
                    <a:gd name="connsiteY18" fmla="*/ 194149 h 237403"/>
                    <a:gd name="connsiteX19" fmla="*/ 207026 w 276321"/>
                    <a:gd name="connsiteY19" fmla="*/ 194149 h 237403"/>
                    <a:gd name="connsiteX20" fmla="*/ 239385 w 276321"/>
                    <a:gd name="connsiteY20" fmla="*/ 161790 h 237403"/>
                    <a:gd name="connsiteX21" fmla="*/ 239385 w 276321"/>
                    <a:gd name="connsiteY21" fmla="*/ 32359 h 237403"/>
                    <a:gd name="connsiteX22" fmla="*/ 207026 w 276321"/>
                    <a:gd name="connsiteY22" fmla="*/ 0 h 2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321" h="237403">
                      <a:moveTo>
                        <a:pt x="174969" y="216483"/>
                      </a:moveTo>
                      <a:lnTo>
                        <a:pt x="174969" y="229968"/>
                      </a:lnTo>
                      <a:lnTo>
                        <a:pt x="101352" y="229968"/>
                      </a:lnTo>
                      <a:lnTo>
                        <a:pt x="101352" y="216483"/>
                      </a:lnTo>
                      <a:close/>
                      <a:moveTo>
                        <a:pt x="276321" y="209047"/>
                      </a:moveTo>
                      <a:lnTo>
                        <a:pt x="0" y="209047"/>
                      </a:lnTo>
                      <a:lnTo>
                        <a:pt x="0" y="222929"/>
                      </a:lnTo>
                      <a:cubicBezTo>
                        <a:pt x="0" y="230923"/>
                        <a:pt x="3974" y="237403"/>
                        <a:pt x="8876" y="237403"/>
                      </a:cubicBezTo>
                      <a:lnTo>
                        <a:pt x="267445" y="237403"/>
                      </a:lnTo>
                      <a:cubicBezTo>
                        <a:pt x="272347" y="237403"/>
                        <a:pt x="276321" y="230923"/>
                        <a:pt x="276321" y="222929"/>
                      </a:cubicBezTo>
                      <a:close/>
                      <a:moveTo>
                        <a:pt x="215868" y="23987"/>
                      </a:moveTo>
                      <a:lnTo>
                        <a:pt x="215868" y="170163"/>
                      </a:lnTo>
                      <a:lnTo>
                        <a:pt x="60453" y="170163"/>
                      </a:lnTo>
                      <a:lnTo>
                        <a:pt x="60453" y="23987"/>
                      </a:lnTo>
                      <a:close/>
                      <a:moveTo>
                        <a:pt x="207026" y="0"/>
                      </a:moveTo>
                      <a:lnTo>
                        <a:pt x="69295" y="0"/>
                      </a:lnTo>
                      <a:cubicBezTo>
                        <a:pt x="51424" y="0"/>
                        <a:pt x="36936" y="14488"/>
                        <a:pt x="36936" y="32359"/>
                      </a:cubicBezTo>
                      <a:lnTo>
                        <a:pt x="36936" y="161790"/>
                      </a:lnTo>
                      <a:cubicBezTo>
                        <a:pt x="36936" y="179661"/>
                        <a:pt x="51424" y="194149"/>
                        <a:pt x="69295" y="194149"/>
                      </a:cubicBezTo>
                      <a:lnTo>
                        <a:pt x="207026" y="194149"/>
                      </a:lnTo>
                      <a:cubicBezTo>
                        <a:pt x="224897" y="194149"/>
                        <a:pt x="239385" y="179661"/>
                        <a:pt x="239385" y="161790"/>
                      </a:cubicBezTo>
                      <a:lnTo>
                        <a:pt x="239385" y="32359"/>
                      </a:lnTo>
                      <a:cubicBezTo>
                        <a:pt x="239385" y="14488"/>
                        <a:pt x="224897" y="0"/>
                        <a:pt x="207026"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nvGrpSpPr>
              <p:cNvPr id="72" name="Group 37"/>
              <p:cNvGrpSpPr/>
              <p:nvPr/>
            </p:nvGrpSpPr>
            <p:grpSpPr>
              <a:xfrm>
                <a:off x="8732" y="5996"/>
                <a:ext cx="1530" cy="1530"/>
                <a:chOff x="6017505" y="3607058"/>
                <a:chExt cx="971272" cy="971272"/>
              </a:xfrm>
            </p:grpSpPr>
            <p:sp>
              <p:nvSpPr>
                <p:cNvPr id="73" name="Oval 12"/>
                <p:cNvSpPr/>
                <p:nvPr/>
              </p:nvSpPr>
              <p:spPr>
                <a:xfrm>
                  <a:off x="6017505" y="3607058"/>
                  <a:ext cx="971272" cy="971272"/>
                </a:xfrm>
                <a:prstGeom prst="ellipse">
                  <a:avLst/>
                </a:prstGeom>
                <a:solidFill>
                  <a:schemeClr val="bg1">
                    <a:lumMod val="85000"/>
                  </a:schemeClr>
                </a:solidFill>
                <a:ln w="38100">
                  <a:solidFill>
                    <a:srgbClr val="104A5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sp>
              <p:nvSpPr>
                <p:cNvPr id="75" name="Oval 14"/>
                <p:cNvSpPr/>
                <p:nvPr/>
              </p:nvSpPr>
              <p:spPr>
                <a:xfrm>
                  <a:off x="6171679" y="3761232"/>
                  <a:ext cx="662924" cy="662924"/>
                </a:xfrm>
                <a:prstGeom prst="ellipse">
                  <a:avLst/>
                </a:prstGeom>
                <a:solidFill>
                  <a:srgbClr val="104A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76" name="Freeform: Shape 34"/>
                <p:cNvSpPr/>
                <p:nvPr/>
              </p:nvSpPr>
              <p:spPr bwMode="auto">
                <a:xfrm>
                  <a:off x="6345997" y="3891965"/>
                  <a:ext cx="327376" cy="37641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anchor="ctr"/>
                <a:lstStyle/>
                <a:p>
                  <a:pPr algn="ctr"/>
                  <a:endParaRPr>
                    <a:solidFill>
                      <a:schemeClr val="bg1">
                        <a:lumMod val="50000"/>
                      </a:schemeClr>
                    </a:solidFill>
                    <a:ea typeface="微软雅黑" panose="020B0503020204020204" pitchFamily="34" charset="-122"/>
                    <a:cs typeface="+mn-ea"/>
                    <a:sym typeface="+mn-lt"/>
                  </a:endParaRPr>
                </a:p>
              </p:txBody>
            </p:sp>
          </p:grpSp>
        </p:grp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47" y="3990455"/>
            <a:ext cx="2319107" cy="2867545"/>
          </a:xfrm>
          <a:prstGeom prst="rect">
            <a:avLst/>
          </a:prstGeom>
        </p:spPr>
      </p:pic>
      <p:grpSp>
        <p:nvGrpSpPr>
          <p:cNvPr id="39" name="组合 38"/>
          <p:cNvGrpSpPr/>
          <p:nvPr/>
        </p:nvGrpSpPr>
        <p:grpSpPr>
          <a:xfrm>
            <a:off x="5585101" y="5591322"/>
            <a:ext cx="971550" cy="971550"/>
            <a:chOff x="10803" y="9068"/>
            <a:chExt cx="1530" cy="1530"/>
          </a:xfrm>
        </p:grpSpPr>
        <p:grpSp>
          <p:nvGrpSpPr>
            <p:cNvPr id="38" name="组合 37"/>
            <p:cNvGrpSpPr/>
            <p:nvPr/>
          </p:nvGrpSpPr>
          <p:grpSpPr>
            <a:xfrm>
              <a:off x="10803" y="9068"/>
              <a:ext cx="1530" cy="1530"/>
              <a:chOff x="9014" y="3674"/>
              <a:chExt cx="1530" cy="1530"/>
            </a:xfrm>
          </p:grpSpPr>
          <p:sp>
            <p:nvSpPr>
              <p:cNvPr id="31" name="Oval 8"/>
              <p:cNvSpPr/>
              <p:nvPr/>
            </p:nvSpPr>
            <p:spPr>
              <a:xfrm>
                <a:off x="9014" y="3674"/>
                <a:ext cx="1530" cy="1530"/>
              </a:xfrm>
              <a:prstGeom prst="ellipse">
                <a:avLst/>
              </a:prstGeom>
              <a:solidFill>
                <a:schemeClr val="bg1">
                  <a:lumMod val="85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ea typeface="微软雅黑" panose="020B0503020204020204" pitchFamily="34" charset="-122"/>
                  <a:cs typeface="+mn-ea"/>
                  <a:sym typeface="+mn-lt"/>
                </a:endParaRPr>
              </a:p>
            </p:txBody>
          </p:sp>
          <p:sp>
            <p:nvSpPr>
              <p:cNvPr id="32" name="Oval 10"/>
              <p:cNvSpPr/>
              <p:nvPr/>
            </p:nvSpPr>
            <p:spPr>
              <a:xfrm>
                <a:off x="9198" y="3858"/>
                <a:ext cx="1162" cy="11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lumMod val="50000"/>
                    </a:schemeClr>
                  </a:solidFill>
                  <a:ea typeface="微软雅黑" panose="020B0503020204020204" pitchFamily="34" charset="-122"/>
                  <a:cs typeface="+mn-ea"/>
                  <a:sym typeface="+mn-lt"/>
                </a:endParaRPr>
              </a:p>
            </p:txBody>
          </p:sp>
        </p:grpSp>
        <p:sp>
          <p:nvSpPr>
            <p:cNvPr id="27" name="Freeform 160"/>
            <p:cNvSpPr/>
            <p:nvPr/>
          </p:nvSpPr>
          <p:spPr bwMode="auto">
            <a:xfrm>
              <a:off x="11178" y="9542"/>
              <a:ext cx="780" cy="583"/>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 name="组合 3">
            <a:extLst>
              <a:ext uri="{FF2B5EF4-FFF2-40B4-BE49-F238E27FC236}">
                <a16:creationId xmlns:a16="http://schemas.microsoft.com/office/drawing/2014/main" id="{AC4E8AF9-A0DF-4AA2-BA20-2D8B0606349C}"/>
              </a:ext>
            </a:extLst>
          </p:cNvPr>
          <p:cNvGrpSpPr/>
          <p:nvPr/>
        </p:nvGrpSpPr>
        <p:grpSpPr>
          <a:xfrm>
            <a:off x="6489424" y="997495"/>
            <a:ext cx="3691890" cy="934086"/>
            <a:chOff x="13746908" y="352041"/>
            <a:chExt cx="3691890" cy="934086"/>
          </a:xfrm>
        </p:grpSpPr>
        <p:sp>
          <p:nvSpPr>
            <p:cNvPr id="80" name="Rectangle 50"/>
            <p:cNvSpPr/>
            <p:nvPr/>
          </p:nvSpPr>
          <p:spPr>
            <a:xfrm>
              <a:off x="13760243" y="352041"/>
              <a:ext cx="2330132" cy="323081"/>
            </a:xfrm>
            <a:prstGeom prst="rect">
              <a:avLst/>
            </a:prstGeom>
          </p:spPr>
          <p:txBody>
            <a:bodyPr wrap="none" lIns="360000" tIns="0" rIns="216000" bIns="0" anchor="ctr" anchorCtr="0">
              <a:normAutofit/>
            </a:bodyPr>
            <a:lstStyle/>
            <a:p>
              <a:pPr algn="l"/>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2019.10</a:t>
              </a:r>
            </a:p>
          </p:txBody>
        </p:sp>
        <p:sp>
          <p:nvSpPr>
            <p:cNvPr id="79" name="TextBox 49"/>
            <p:cNvSpPr txBox="1"/>
            <p:nvPr/>
          </p:nvSpPr>
          <p:spPr>
            <a:xfrm>
              <a:off x="13746908" y="732273"/>
              <a:ext cx="3691890" cy="553854"/>
            </a:xfrm>
            <a:prstGeom prst="rect">
              <a:avLst/>
            </a:prstGeom>
            <a:noFill/>
          </p:spPr>
          <p:txBody>
            <a:bodyPr wrap="square" lIns="360000" rIns="216000" anchor="ctr" anchorCtr="0">
              <a:noAutofit/>
            </a:bodyPr>
            <a:lstStyle/>
            <a:p>
              <a:pP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举办武汉工程大学计算机学院</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2019</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程序设计竞赛</a:t>
              </a:r>
            </a:p>
          </p:txBody>
        </p:sp>
      </p:grpSp>
      <p:grpSp>
        <p:nvGrpSpPr>
          <p:cNvPr id="2" name="组合 1">
            <a:extLst>
              <a:ext uri="{FF2B5EF4-FFF2-40B4-BE49-F238E27FC236}">
                <a16:creationId xmlns:a16="http://schemas.microsoft.com/office/drawing/2014/main" id="{D09C28B7-87DA-4A00-BC58-DFCD024E53AC}"/>
              </a:ext>
            </a:extLst>
          </p:cNvPr>
          <p:cNvGrpSpPr/>
          <p:nvPr/>
        </p:nvGrpSpPr>
        <p:grpSpPr>
          <a:xfrm>
            <a:off x="6321732" y="5453529"/>
            <a:ext cx="4363720" cy="923666"/>
            <a:chOff x="-6121289" y="9350236"/>
            <a:chExt cx="4363720" cy="923666"/>
          </a:xfrm>
        </p:grpSpPr>
        <p:sp>
          <p:nvSpPr>
            <p:cNvPr id="41" name="TextBox 49"/>
            <p:cNvSpPr txBox="1"/>
            <p:nvPr/>
          </p:nvSpPr>
          <p:spPr>
            <a:xfrm>
              <a:off x="-6121289" y="9720048"/>
              <a:ext cx="4363720" cy="553854"/>
            </a:xfrm>
            <a:prstGeom prst="rect">
              <a:avLst/>
            </a:prstGeom>
            <a:noFill/>
          </p:spPr>
          <p:txBody>
            <a:bodyPr wrap="square" lIns="360000" rIns="216000" anchor="ctr" anchorCtr="0">
              <a:noAutofit/>
            </a:bodyPr>
            <a:lstStyle/>
            <a:p>
              <a:pP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受到疫情影响，举办武汉工程大学第一届程序设计女生赛（线上赛）</a:t>
              </a:r>
            </a:p>
          </p:txBody>
        </p:sp>
        <p:sp>
          <p:nvSpPr>
            <p:cNvPr id="42" name="Rectangle 50"/>
            <p:cNvSpPr/>
            <p:nvPr/>
          </p:nvSpPr>
          <p:spPr>
            <a:xfrm>
              <a:off x="-6082484" y="9350236"/>
              <a:ext cx="2754156" cy="323081"/>
            </a:xfrm>
            <a:prstGeom prst="rect">
              <a:avLst/>
            </a:prstGeom>
          </p:spPr>
          <p:txBody>
            <a:bodyPr wrap="none" lIns="360000" tIns="0" rIns="216000" bIns="0" anchor="ctr" anchorCtr="0">
              <a:normAutofit/>
            </a:bodyPr>
            <a:lstStyle/>
            <a:p>
              <a:pPr algn="l"/>
              <a:r>
                <a:rPr lang="en-US" sz="1600" b="1" dirty="0">
                  <a:solidFill>
                    <a:schemeClr val="tx1">
                      <a:lumMod val="65000"/>
                      <a:lumOff val="35000"/>
                    </a:schemeClr>
                  </a:solidFill>
                  <a:latin typeface="微软雅黑" panose="020B0503020204020204" pitchFamily="34" charset="-122"/>
                  <a:ea typeface="微软雅黑" panose="020B0503020204020204" pitchFamily="34" charset="-122"/>
                </a:rPr>
                <a:t>2020.3</a:t>
              </a:r>
            </a:p>
          </p:txBody>
        </p:sp>
      </p:grpSp>
      <p:grpSp>
        <p:nvGrpSpPr>
          <p:cNvPr id="53" name="Group 42"/>
          <p:cNvGrpSpPr/>
          <p:nvPr/>
        </p:nvGrpSpPr>
        <p:grpSpPr>
          <a:xfrm>
            <a:off x="6443027" y="3448595"/>
            <a:ext cx="2628293" cy="877163"/>
            <a:chOff x="7996808" y="1734930"/>
            <a:chExt cx="2348823" cy="877163"/>
          </a:xfrm>
        </p:grpSpPr>
        <p:sp>
          <p:nvSpPr>
            <p:cNvPr id="54" name="TextBox 43"/>
            <p:cNvSpPr txBox="1"/>
            <p:nvPr/>
          </p:nvSpPr>
          <p:spPr>
            <a:xfrm>
              <a:off x="7996809" y="2058095"/>
              <a:ext cx="2348822" cy="553998"/>
            </a:xfrm>
            <a:prstGeom prst="rect">
              <a:avLst/>
            </a:prstGeom>
            <a:noFill/>
          </p:spPr>
          <p:txBody>
            <a:bodyPr wrap="square" lIns="360000" rIns="216000" anchor="ctr" anchorCtr="0">
              <a:normAutofit fontScale="85000" lnSpcReduction="20000"/>
            </a:bodyPr>
            <a:lstStyle/>
            <a:p>
              <a:pPr>
                <a:lnSpc>
                  <a:spcPct val="12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第</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44</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ACM-ICPC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亚洲区域赛南昌站获得银牌</a:t>
              </a:r>
            </a:p>
          </p:txBody>
        </p:sp>
        <p:sp>
          <p:nvSpPr>
            <p:cNvPr id="55" name="Rectangle 44"/>
            <p:cNvSpPr/>
            <p:nvPr/>
          </p:nvSpPr>
          <p:spPr>
            <a:xfrm>
              <a:off x="7996808" y="1734930"/>
              <a:ext cx="1482456" cy="323165"/>
            </a:xfrm>
            <a:prstGeom prst="rect">
              <a:avLst/>
            </a:prstGeom>
          </p:spPr>
          <p:txBody>
            <a:bodyPr wrap="none" lIns="360000" tIns="0" rIns="216000" bIns="0" anchor="ctr" anchorCtr="0">
              <a:normAutofit/>
            </a:bodyPr>
            <a:lstStyle/>
            <a:p>
              <a:r>
                <a:rPr lang="en-US" sz="1600" b="1" dirty="0">
                  <a:solidFill>
                    <a:schemeClr val="bg2">
                      <a:lumMod val="25000"/>
                    </a:schemeClr>
                  </a:solidFill>
                  <a:latin typeface="微软雅黑" panose="020B0503020204020204" pitchFamily="34" charset="-122"/>
                  <a:ea typeface="微软雅黑" panose="020B0503020204020204" pitchFamily="34" charset="-122"/>
                </a:rPr>
                <a:t>2019.10</a:t>
              </a:r>
            </a:p>
          </p:txBody>
        </p:sp>
      </p:grpSp>
      <p:pic>
        <p:nvPicPr>
          <p:cNvPr id="10" name="Picture 9">
            <a:extLst>
              <a:ext uri="{FF2B5EF4-FFF2-40B4-BE49-F238E27FC236}">
                <a16:creationId xmlns:a16="http://schemas.microsoft.com/office/drawing/2014/main" id="{558A7E1C-F833-4E42-8A87-9473DA373A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3703" y="2096251"/>
            <a:ext cx="6794399" cy="4529599"/>
          </a:xfrm>
          <a:prstGeom prst="rect">
            <a:avLst/>
          </a:prstGeom>
        </p:spPr>
      </p:pic>
      <p:pic>
        <p:nvPicPr>
          <p:cNvPr id="13" name="Picture 12">
            <a:extLst>
              <a:ext uri="{FF2B5EF4-FFF2-40B4-BE49-F238E27FC236}">
                <a16:creationId xmlns:a16="http://schemas.microsoft.com/office/drawing/2014/main" id="{4275B38F-890A-4E23-AF5D-5B086DA61F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727" y="429372"/>
            <a:ext cx="4620976" cy="3467899"/>
          </a:xfrm>
          <a:prstGeom prst="rect">
            <a:avLst/>
          </a:prstGeom>
        </p:spPr>
      </p:pic>
      <p:pic>
        <p:nvPicPr>
          <p:cNvPr id="3" name="Picture 2">
            <a:extLst>
              <a:ext uri="{FF2B5EF4-FFF2-40B4-BE49-F238E27FC236}">
                <a16:creationId xmlns:a16="http://schemas.microsoft.com/office/drawing/2014/main" id="{818A2B04-339B-4E95-952B-47D4DF30E5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702" y="160969"/>
            <a:ext cx="6126823" cy="4596913"/>
          </a:xfrm>
          <a:prstGeom prst="rect">
            <a:avLst/>
          </a:prstGeom>
        </p:spPr>
      </p:pic>
      <p:pic>
        <p:nvPicPr>
          <p:cNvPr id="6" name="Picture 5">
            <a:extLst>
              <a:ext uri="{FF2B5EF4-FFF2-40B4-BE49-F238E27FC236}">
                <a16:creationId xmlns:a16="http://schemas.microsoft.com/office/drawing/2014/main" id="{27E99DE9-FF9C-455F-924B-1F17F0EF29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2365" y="2245392"/>
            <a:ext cx="7825449" cy="4396800"/>
          </a:xfrm>
          <a:prstGeom prst="rect">
            <a:avLst/>
          </a:prstGeom>
        </p:spPr>
      </p:pic>
      <p:pic>
        <p:nvPicPr>
          <p:cNvPr id="18" name="Picture 17">
            <a:extLst>
              <a:ext uri="{FF2B5EF4-FFF2-40B4-BE49-F238E27FC236}">
                <a16:creationId xmlns:a16="http://schemas.microsoft.com/office/drawing/2014/main" id="{69554963-7569-414F-93E9-4EC2E789C6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797" y="1734470"/>
            <a:ext cx="6362814" cy="5170224"/>
          </a:xfrm>
          <a:prstGeom prst="rect">
            <a:avLst/>
          </a:prstGeom>
        </p:spPr>
      </p:pic>
      <p:pic>
        <p:nvPicPr>
          <p:cNvPr id="21" name="Picture 20">
            <a:extLst>
              <a:ext uri="{FF2B5EF4-FFF2-40B4-BE49-F238E27FC236}">
                <a16:creationId xmlns:a16="http://schemas.microsoft.com/office/drawing/2014/main" id="{4AAA2720-0185-4F42-BFEE-05396F45F8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35199" y="172381"/>
            <a:ext cx="5787414" cy="3861986"/>
          </a:xfrm>
          <a:prstGeom prst="rect">
            <a:avLst/>
          </a:prstGeom>
        </p:spPr>
      </p:pic>
    </p:spTree>
    <p:extLst>
      <p:ext uri="{BB962C8B-B14F-4D97-AF65-F5344CB8AC3E}">
        <p14:creationId xmlns:p14="http://schemas.microsoft.com/office/powerpoint/2010/main" val="2058561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par>
                                <p:cTn id="17" presetID="53"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nodeType="clickEffect">
                                  <p:stCondLst>
                                    <p:cond delay="0"/>
                                  </p:stCondLst>
                                  <p:childTnLst>
                                    <p:animEffect transition="out" filter="barn(inVertical)">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6" presetClass="exit" presetSubtype="42" fill="hold" nodeType="withEffect">
                                  <p:stCondLst>
                                    <p:cond delay="0"/>
                                  </p:stCondLst>
                                  <p:childTnLst>
                                    <p:animEffect transition="out" filter="barn(outHorizontal)">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1000"/>
                                        <p:tgtEl>
                                          <p:spTgt spid="53"/>
                                        </p:tgtEl>
                                      </p:cBhvr>
                                    </p:animEffect>
                                    <p:anim calcmode="lin" valueType="num">
                                      <p:cBhvr>
                                        <p:cTn id="35" dur="1000" fill="hold"/>
                                        <p:tgtEl>
                                          <p:spTgt spid="53"/>
                                        </p:tgtEl>
                                        <p:attrNameLst>
                                          <p:attrName>ppt_x</p:attrName>
                                        </p:attrNameLst>
                                      </p:cBhvr>
                                      <p:tavLst>
                                        <p:tav tm="0">
                                          <p:val>
                                            <p:strVal val="#ppt_x"/>
                                          </p:val>
                                        </p:tav>
                                        <p:tav tm="100000">
                                          <p:val>
                                            <p:strVal val="#ppt_x"/>
                                          </p:val>
                                        </p:tav>
                                      </p:tavLst>
                                    </p:anim>
                                    <p:anim calcmode="lin" valueType="num">
                                      <p:cBhvr>
                                        <p:cTn id="3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xit" presetSubtype="0" fill="hold" nodeType="clickEffect">
                                  <p:stCondLst>
                                    <p:cond delay="0"/>
                                  </p:stCondLst>
                                  <p:childTnLst>
                                    <p:animEffect transition="out" filter="fade">
                                      <p:cBhvr>
                                        <p:cTn id="48" dur="1000"/>
                                        <p:tgtEl>
                                          <p:spTgt spid="6"/>
                                        </p:tgtEl>
                                      </p:cBhvr>
                                    </p:animEffect>
                                    <p:anim calcmode="lin" valueType="num">
                                      <p:cBhvr>
                                        <p:cTn id="49" dur="1000"/>
                                        <p:tgtEl>
                                          <p:spTgt spid="6"/>
                                        </p:tgtEl>
                                        <p:attrNameLst>
                                          <p:attrName>ppt_x</p:attrName>
                                        </p:attrNameLst>
                                      </p:cBhvr>
                                      <p:tavLst>
                                        <p:tav tm="0">
                                          <p:val>
                                            <p:strVal val="ppt_x"/>
                                          </p:val>
                                        </p:tav>
                                        <p:tav tm="100000">
                                          <p:val>
                                            <p:strVal val="ppt_x"/>
                                          </p:val>
                                        </p:tav>
                                      </p:tavLst>
                                    </p:anim>
                                    <p:anim calcmode="lin" valueType="num">
                                      <p:cBhvr>
                                        <p:cTn id="50" dur="1000"/>
                                        <p:tgtEl>
                                          <p:spTgt spid="6"/>
                                        </p:tgtEl>
                                        <p:attrNameLst>
                                          <p:attrName>ppt_y</p:attrName>
                                        </p:attrNameLst>
                                      </p:cBhvr>
                                      <p:tavLst>
                                        <p:tav tm="0">
                                          <p:val>
                                            <p:strVal val="ppt_y"/>
                                          </p:val>
                                        </p:tav>
                                        <p:tav tm="100000">
                                          <p:val>
                                            <p:strVal val="ppt_y-.1"/>
                                          </p:val>
                                        </p:tav>
                                      </p:tavLst>
                                    </p:anim>
                                    <p:set>
                                      <p:cBhvr>
                                        <p:cTn id="51" dur="1" fill="hold">
                                          <p:stCondLst>
                                            <p:cond delay="999"/>
                                          </p:stCondLst>
                                        </p:cTn>
                                        <p:tgtEl>
                                          <p:spTgt spid="6"/>
                                        </p:tgtEl>
                                        <p:attrNameLst>
                                          <p:attrName>style.visibility</p:attrName>
                                        </p:attrNameLst>
                                      </p:cBhvr>
                                      <p:to>
                                        <p:strVal val="hidden"/>
                                      </p:to>
                                    </p:set>
                                  </p:childTnLst>
                                </p:cTn>
                              </p:par>
                              <p:par>
                                <p:cTn id="52" presetID="42" presetClass="exit" presetSubtype="0" fill="hold" nodeType="withEffect">
                                  <p:stCondLst>
                                    <p:cond delay="0"/>
                                  </p:stCondLst>
                                  <p:childTnLst>
                                    <p:animEffect transition="out" filter="fade">
                                      <p:cBhvr>
                                        <p:cTn id="53" dur="1000"/>
                                        <p:tgtEl>
                                          <p:spTgt spid="3"/>
                                        </p:tgtEl>
                                      </p:cBhvr>
                                    </p:animEffect>
                                    <p:anim calcmode="lin" valueType="num">
                                      <p:cBhvr>
                                        <p:cTn id="54" dur="1000"/>
                                        <p:tgtEl>
                                          <p:spTgt spid="3"/>
                                        </p:tgtEl>
                                        <p:attrNameLst>
                                          <p:attrName>ppt_x</p:attrName>
                                        </p:attrNameLst>
                                      </p:cBhvr>
                                      <p:tavLst>
                                        <p:tav tm="0">
                                          <p:val>
                                            <p:strVal val="ppt_x"/>
                                          </p:val>
                                        </p:tav>
                                        <p:tav tm="100000">
                                          <p:val>
                                            <p:strVal val="ppt_x"/>
                                          </p:val>
                                        </p:tav>
                                      </p:tavLst>
                                    </p:anim>
                                    <p:anim calcmode="lin" valueType="num">
                                      <p:cBhvr>
                                        <p:cTn id="55" dur="1000"/>
                                        <p:tgtEl>
                                          <p:spTgt spid="3"/>
                                        </p:tgtEl>
                                        <p:attrNameLst>
                                          <p:attrName>ppt_y</p:attrName>
                                        </p:attrNameLst>
                                      </p:cBhvr>
                                      <p:tavLst>
                                        <p:tav tm="0">
                                          <p:val>
                                            <p:strVal val="ppt_y"/>
                                          </p:val>
                                        </p:tav>
                                        <p:tav tm="100000">
                                          <p:val>
                                            <p:strVal val="ppt_y+.1"/>
                                          </p:val>
                                        </p:tav>
                                      </p:tavLst>
                                    </p:anim>
                                    <p:set>
                                      <p:cBhvr>
                                        <p:cTn id="56" dur="1" fill="hold">
                                          <p:stCondLst>
                                            <p:cond delay="9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1000"/>
                                        <p:tgtEl>
                                          <p:spTgt spid="2"/>
                                        </p:tgtEl>
                                      </p:cBhvr>
                                    </p:animEffect>
                                    <p:anim calcmode="lin" valueType="num">
                                      <p:cBhvr>
                                        <p:cTn id="62" dur="1000" fill="hold"/>
                                        <p:tgtEl>
                                          <p:spTgt spid="2"/>
                                        </p:tgtEl>
                                        <p:attrNameLst>
                                          <p:attrName>ppt_x</p:attrName>
                                        </p:attrNameLst>
                                      </p:cBhvr>
                                      <p:tavLst>
                                        <p:tav tm="0">
                                          <p:val>
                                            <p:strVal val="#ppt_x"/>
                                          </p:val>
                                        </p:tav>
                                        <p:tav tm="100000">
                                          <p:val>
                                            <p:strVal val="#ppt_x"/>
                                          </p:val>
                                        </p:tav>
                                      </p:tavLst>
                                    </p:anim>
                                    <p:anim calcmode="lin" valueType="num">
                                      <p:cBhvr>
                                        <p:cTn id="6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box(in)">
                                      <p:cBhvr>
                                        <p:cTn id="68" dur="1250"/>
                                        <p:tgtEl>
                                          <p:spTgt spid="21"/>
                                        </p:tgtEl>
                                      </p:cBhvr>
                                    </p:animEffect>
                                  </p:childTnLst>
                                </p:cTn>
                              </p:par>
                              <p:par>
                                <p:cTn id="69" presetID="4" presetClass="entr" presetSubtype="16"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box(in)">
                                      <p:cBhvr>
                                        <p:cTn id="71" dur="125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21" presetClass="exit" presetSubtype="1" fill="hold" nodeType="clickEffect">
                                  <p:stCondLst>
                                    <p:cond delay="0"/>
                                  </p:stCondLst>
                                  <p:childTnLst>
                                    <p:animEffect transition="out" filter="wheel(1)">
                                      <p:cBhvr>
                                        <p:cTn id="75" dur="1000"/>
                                        <p:tgtEl>
                                          <p:spTgt spid="21"/>
                                        </p:tgtEl>
                                      </p:cBhvr>
                                    </p:animEffect>
                                    <p:set>
                                      <p:cBhvr>
                                        <p:cTn id="76" dur="1" fill="hold">
                                          <p:stCondLst>
                                            <p:cond delay="999"/>
                                          </p:stCondLst>
                                        </p:cTn>
                                        <p:tgtEl>
                                          <p:spTgt spid="21"/>
                                        </p:tgtEl>
                                        <p:attrNameLst>
                                          <p:attrName>style.visibility</p:attrName>
                                        </p:attrNameLst>
                                      </p:cBhvr>
                                      <p:to>
                                        <p:strVal val="hidden"/>
                                      </p:to>
                                    </p:set>
                                  </p:childTnLst>
                                </p:cTn>
                              </p:par>
                              <p:par>
                                <p:cTn id="77" presetID="21" presetClass="exit" presetSubtype="2" fill="hold" nodeType="withEffect">
                                  <p:stCondLst>
                                    <p:cond delay="0"/>
                                  </p:stCondLst>
                                  <p:childTnLst>
                                    <p:animEffect transition="out" filter="wheel(2)">
                                      <p:cBhvr>
                                        <p:cTn id="78" dur="1000"/>
                                        <p:tgtEl>
                                          <p:spTgt spid="18"/>
                                        </p:tgtEl>
                                      </p:cBhvr>
                                    </p:animEffect>
                                    <p:set>
                                      <p:cBhvr>
                                        <p:cTn id="79" dur="1" fill="hold">
                                          <p:stCondLst>
                                            <p:cond delay="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77" y="102"/>
            <a:ext cx="12115800" cy="6858000"/>
          </a:xfrm>
          <a:prstGeom prst="rect">
            <a:avLst/>
          </a:prstGeom>
        </p:spPr>
      </p:pic>
      <p:sp>
        <p:nvSpPr>
          <p:cNvPr id="33" name="AutoShape 30"/>
          <p:cNvSpPr>
            <a:spLocks noChangeAspect="1" noChangeArrowheads="1" noTextEdit="1"/>
          </p:cNvSpPr>
          <p:nvPr/>
        </p:nvSpPr>
        <p:spPr bwMode="auto">
          <a:xfrm>
            <a:off x="5230395" y="3743825"/>
            <a:ext cx="5245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47" y="3990455"/>
            <a:ext cx="2319107" cy="2867545"/>
          </a:xfrm>
          <a:prstGeom prst="rect">
            <a:avLst/>
          </a:prstGeom>
        </p:spPr>
      </p:pic>
      <p:grpSp>
        <p:nvGrpSpPr>
          <p:cNvPr id="86" name="组合 55"/>
          <p:cNvGrpSpPr/>
          <p:nvPr/>
        </p:nvGrpSpPr>
        <p:grpSpPr bwMode="auto">
          <a:xfrm>
            <a:off x="4193818" y="177245"/>
            <a:ext cx="3573065" cy="696471"/>
            <a:chOff x="3791743" y="5346472"/>
            <a:chExt cx="5833187" cy="1152803"/>
          </a:xfrm>
          <a:effectLst/>
        </p:grpSpPr>
        <p:sp>
          <p:nvSpPr>
            <p:cNvPr id="87" name="任意多边形 166"/>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88" name="圆角矩形 165"/>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dist">
                <a:buNone/>
              </a:pPr>
              <a:r>
                <a:rPr lang="zh-CN" altLang="en-US" b="1" dirty="0">
                  <a:solidFill>
                    <a:srgbClr val="FA6A31"/>
                  </a:solidFill>
                  <a:latin typeface="微软雅黑" panose="020B0503020204020204" pitchFamily="34" charset="-122"/>
                  <a:ea typeface="微软雅黑" panose="020B0503020204020204" pitchFamily="34" charset="-122"/>
                  <a:cs typeface="+mn-ea"/>
                  <a:sym typeface="+mn-lt"/>
                </a:rPr>
                <a:t>点击图片播放视频</a:t>
              </a:r>
            </a:p>
          </p:txBody>
        </p:sp>
        <p:sp>
          <p:nvSpPr>
            <p:cNvPr id="89" name="圆角矩形 167"/>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grpSp>
      <p:pic>
        <p:nvPicPr>
          <p:cNvPr id="2" name="Video1">
            <a:hlinkClick r:id="" action="ppaction://media"/>
            <a:extLst>
              <a:ext uri="{FF2B5EF4-FFF2-40B4-BE49-F238E27FC236}">
                <a16:creationId xmlns:a16="http://schemas.microsoft.com/office/drawing/2014/main" id="{8BE1F241-C7F3-4A7D-8238-3DD7F347F96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15224" y="804627"/>
            <a:ext cx="10761552" cy="6053373"/>
          </a:xfrm>
          <a:prstGeom prst="rect">
            <a:avLst/>
          </a:prstGeom>
        </p:spPr>
      </p:pic>
    </p:spTree>
    <p:extLst>
      <p:ext uri="{BB962C8B-B14F-4D97-AF65-F5344CB8AC3E}">
        <p14:creationId xmlns:p14="http://schemas.microsoft.com/office/powerpoint/2010/main" val="352446380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2312" y="-2226798"/>
            <a:ext cx="7054763" cy="6858000"/>
          </a:xfrm>
          <a:prstGeom prst="rect">
            <a:avLst/>
          </a:prstGeom>
        </p:spPr>
      </p:pic>
      <p:sp>
        <p:nvSpPr>
          <p:cNvPr id="33" name="AutoShape 30"/>
          <p:cNvSpPr>
            <a:spLocks noChangeAspect="1" noChangeArrowheads="1" noTextEdit="1"/>
          </p:cNvSpPr>
          <p:nvPr/>
        </p:nvSpPr>
        <p:spPr bwMode="auto">
          <a:xfrm>
            <a:off x="5975979" y="3352559"/>
            <a:ext cx="5245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任意多边形 47"/>
          <p:cNvSpPr/>
          <p:nvPr/>
        </p:nvSpPr>
        <p:spPr bwMode="auto">
          <a:xfrm rot="21480000" flipH="1">
            <a:off x="4383139" y="2533098"/>
            <a:ext cx="1787206" cy="1065163"/>
          </a:xfrm>
          <a:custGeom>
            <a:avLst/>
            <a:gdLst>
              <a:gd name="T0" fmla="*/ 0 w 2262142"/>
              <a:gd name="T1" fmla="*/ 0 h 1396256"/>
              <a:gd name="T2" fmla="*/ 74770 w 2262142"/>
              <a:gd name="T3" fmla="*/ 1396256 h 1396256"/>
              <a:gd name="T4" fmla="*/ 2262142 w 2262142"/>
              <a:gd name="T5" fmla="*/ 1396256 h 1396256"/>
              <a:gd name="T6" fmla="*/ 0 w 2262142"/>
              <a:gd name="T7" fmla="*/ 0 h 1396256"/>
              <a:gd name="T8" fmla="*/ 2262142 w 2262142"/>
              <a:gd name="T9" fmla="*/ 1396256 h 1396256"/>
            </a:gdLst>
            <a:ahLst/>
            <a:cxnLst>
              <a:cxn ang="0">
                <a:pos x="T0" y="T1"/>
              </a:cxn>
              <a:cxn ang="0">
                <a:pos x="T2" y="T3"/>
              </a:cxn>
              <a:cxn ang="0">
                <a:pos x="T4" y="T5"/>
              </a:cxn>
            </a:cxnLst>
            <a:rect l="T6" t="T7" r="T8" b="T9"/>
            <a:pathLst>
              <a:path w="2262142" h="1396256">
                <a:moveTo>
                  <a:pt x="0" y="0"/>
                </a:moveTo>
                <a:lnTo>
                  <a:pt x="74770" y="1396256"/>
                </a:lnTo>
                <a:lnTo>
                  <a:pt x="2262142" y="1396256"/>
                </a:lnTo>
                <a:close/>
              </a:path>
            </a:pathLst>
          </a:custGeom>
          <a:solidFill>
            <a:srgbClr val="FA6A31"/>
          </a:solidFill>
          <a:ln>
            <a:noFill/>
          </a:ln>
        </p:spPr>
        <p:txBody>
          <a:bodyPr anchor="ctr"/>
          <a:lstStyle/>
          <a:p>
            <a:endParaRPr lang="zh-CN" altLang="en-US"/>
          </a:p>
        </p:txBody>
      </p:sp>
      <p:sp>
        <p:nvSpPr>
          <p:cNvPr id="34" name="任意多边形 51"/>
          <p:cNvSpPr/>
          <p:nvPr/>
        </p:nvSpPr>
        <p:spPr bwMode="auto">
          <a:xfrm>
            <a:off x="6128574" y="2509229"/>
            <a:ext cx="1342642" cy="1065163"/>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rgbClr val="FA6A31">
              <a:alpha val="67000"/>
            </a:srgbClr>
          </a:solidFill>
          <a:ln>
            <a:noFill/>
          </a:ln>
        </p:spPr>
        <p:txBody>
          <a:bodyPr anchor="ctr"/>
          <a:lstStyle/>
          <a:p>
            <a:endParaRPr lang="zh-CN" altLang="en-US"/>
          </a:p>
        </p:txBody>
      </p:sp>
      <p:sp>
        <p:nvSpPr>
          <p:cNvPr id="35" name="任意多边形 63"/>
          <p:cNvSpPr/>
          <p:nvPr/>
        </p:nvSpPr>
        <p:spPr bwMode="auto">
          <a:xfrm rot="120000" flipH="1" flipV="1">
            <a:off x="4383139" y="3651967"/>
            <a:ext cx="1787206" cy="1060688"/>
          </a:xfrm>
          <a:custGeom>
            <a:avLst/>
            <a:gdLst>
              <a:gd name="T0" fmla="*/ 1901961 w 1901961"/>
              <a:gd name="T1" fmla="*/ 1128526 h 1128526"/>
              <a:gd name="T2" fmla="*/ 62575 w 1901961"/>
              <a:gd name="T3" fmla="*/ 1128526 h 1128526"/>
              <a:gd name="T4" fmla="*/ 0 w 1901961"/>
              <a:gd name="T5" fmla="*/ 290 h 1128526"/>
              <a:gd name="T6" fmla="*/ 8289 w 1901961"/>
              <a:gd name="T7" fmla="*/ 0 h 1128526"/>
              <a:gd name="T8" fmla="*/ 0 w 1901961"/>
              <a:gd name="T9" fmla="*/ 0 h 1128526"/>
              <a:gd name="T10" fmla="*/ 1901961 w 1901961"/>
              <a:gd name="T11" fmla="*/ 1128526 h 1128526"/>
            </a:gdLst>
            <a:ahLst/>
            <a:cxnLst>
              <a:cxn ang="0">
                <a:pos x="T0" y="T1"/>
              </a:cxn>
              <a:cxn ang="0">
                <a:pos x="T2" y="T3"/>
              </a:cxn>
              <a:cxn ang="0">
                <a:pos x="T4" y="T5"/>
              </a:cxn>
              <a:cxn ang="0">
                <a:pos x="T6" y="T7"/>
              </a:cxn>
            </a:cxnLst>
            <a:rect l="T8" t="T9" r="T10" b="T11"/>
            <a:pathLst>
              <a:path w="1901961" h="1128526">
                <a:moveTo>
                  <a:pt x="1901961" y="1128526"/>
                </a:moveTo>
                <a:lnTo>
                  <a:pt x="62575" y="1128526"/>
                </a:lnTo>
                <a:lnTo>
                  <a:pt x="0" y="290"/>
                </a:lnTo>
                <a:lnTo>
                  <a:pt x="8289" y="0"/>
                </a:lnTo>
                <a:close/>
              </a:path>
            </a:pathLst>
          </a:custGeom>
          <a:solidFill>
            <a:srgbClr val="2D6B81"/>
          </a:solidFill>
          <a:ln>
            <a:noFill/>
          </a:ln>
        </p:spPr>
        <p:txBody>
          <a:bodyPr anchor="ctr"/>
          <a:lstStyle/>
          <a:p>
            <a:endParaRPr lang="zh-CN" altLang="en-US"/>
          </a:p>
        </p:txBody>
      </p:sp>
      <p:sp>
        <p:nvSpPr>
          <p:cNvPr id="36" name="任意多边形 53"/>
          <p:cNvSpPr/>
          <p:nvPr/>
        </p:nvSpPr>
        <p:spPr bwMode="auto">
          <a:xfrm flipV="1">
            <a:off x="6112164" y="3675836"/>
            <a:ext cx="1342642" cy="1053228"/>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rgbClr val="2D6B81">
              <a:alpha val="67000"/>
            </a:srgbClr>
          </a:solidFill>
          <a:ln>
            <a:noFill/>
          </a:ln>
        </p:spPr>
        <p:txBody>
          <a:bodyPr anchor="ctr"/>
          <a:lstStyle/>
          <a:p>
            <a:endParaRPr lang="zh-CN" altLang="en-US"/>
          </a:p>
        </p:txBody>
      </p:sp>
      <p:sp>
        <p:nvSpPr>
          <p:cNvPr id="37" name="任意多边形 55"/>
          <p:cNvSpPr/>
          <p:nvPr/>
        </p:nvSpPr>
        <p:spPr bwMode="auto">
          <a:xfrm rot="13105210" flipV="1">
            <a:off x="3884870" y="4305386"/>
            <a:ext cx="2819548" cy="826471"/>
          </a:xfrm>
          <a:custGeom>
            <a:avLst/>
            <a:gdLst>
              <a:gd name="T0" fmla="*/ 0 w 3567861"/>
              <a:gd name="T1" fmla="*/ 1045825 h 1045825"/>
              <a:gd name="T2" fmla="*/ 829510 w 3567861"/>
              <a:gd name="T3" fmla="*/ 0 h 1045825"/>
              <a:gd name="T4" fmla="*/ 3567861 w 3567861"/>
              <a:gd name="T5" fmla="*/ 116658 h 1045825"/>
              <a:gd name="T6" fmla="*/ 0 w 3567861"/>
              <a:gd name="T7" fmla="*/ 1045825 h 1045825"/>
              <a:gd name="T8" fmla="*/ 0 w 3567861"/>
              <a:gd name="T9" fmla="*/ 0 h 1045825"/>
              <a:gd name="T10" fmla="*/ 3567861 w 3567861"/>
              <a:gd name="T11" fmla="*/ 1045825 h 1045825"/>
            </a:gdLst>
            <a:ahLst/>
            <a:cxnLst>
              <a:cxn ang="0">
                <a:pos x="T0" y="T1"/>
              </a:cxn>
              <a:cxn ang="0">
                <a:pos x="T2" y="T3"/>
              </a:cxn>
              <a:cxn ang="0">
                <a:pos x="T4" y="T5"/>
              </a:cxn>
              <a:cxn ang="0">
                <a:pos x="T6" y="T7"/>
              </a:cxn>
            </a:cxnLst>
            <a:rect l="T8" t="T9" r="T10" b="T11"/>
            <a:pathLst>
              <a:path w="3567861" h="1045825">
                <a:moveTo>
                  <a:pt x="0" y="1045825"/>
                </a:moveTo>
                <a:lnTo>
                  <a:pt x="829510" y="0"/>
                </a:lnTo>
                <a:lnTo>
                  <a:pt x="3567861" y="116658"/>
                </a:lnTo>
                <a:cubicBezTo>
                  <a:pt x="2354936" y="465266"/>
                  <a:pt x="1212925" y="697217"/>
                  <a:pt x="0" y="1045825"/>
                </a:cubicBezTo>
                <a:close/>
              </a:path>
            </a:pathLst>
          </a:custGeom>
          <a:solidFill>
            <a:srgbClr val="FA6A31"/>
          </a:solidFill>
          <a:ln>
            <a:noFill/>
          </a:ln>
        </p:spPr>
        <p:txBody>
          <a:bodyPr anchor="ctr"/>
          <a:lstStyle/>
          <a:p>
            <a:endParaRPr lang="zh-CN" altLang="en-US"/>
          </a:p>
        </p:txBody>
      </p:sp>
      <p:sp>
        <p:nvSpPr>
          <p:cNvPr id="46" name="任意多边形 56"/>
          <p:cNvSpPr/>
          <p:nvPr/>
        </p:nvSpPr>
        <p:spPr bwMode="auto">
          <a:xfrm flipV="1">
            <a:off x="6112164" y="4848410"/>
            <a:ext cx="1342642" cy="1048753"/>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rgbClr val="FA6A31">
              <a:alpha val="67000"/>
            </a:srgbClr>
          </a:solidFill>
          <a:ln>
            <a:noFill/>
          </a:ln>
        </p:spPr>
        <p:txBody>
          <a:bodyPr anchor="ctr"/>
          <a:lstStyle/>
          <a:p>
            <a:endParaRPr lang="zh-CN" altLang="en-US"/>
          </a:p>
        </p:txBody>
      </p:sp>
      <p:sp>
        <p:nvSpPr>
          <p:cNvPr id="47" name="任意多边形 58"/>
          <p:cNvSpPr/>
          <p:nvPr/>
        </p:nvSpPr>
        <p:spPr bwMode="auto">
          <a:xfrm rot="8494790">
            <a:off x="3884870" y="2106437"/>
            <a:ext cx="2819548" cy="826471"/>
          </a:xfrm>
          <a:custGeom>
            <a:avLst/>
            <a:gdLst>
              <a:gd name="T0" fmla="*/ 0 w 3567861"/>
              <a:gd name="T1" fmla="*/ 1045825 h 1045825"/>
              <a:gd name="T2" fmla="*/ 829510 w 3567861"/>
              <a:gd name="T3" fmla="*/ 0 h 1045825"/>
              <a:gd name="T4" fmla="*/ 3567861 w 3567861"/>
              <a:gd name="T5" fmla="*/ 116658 h 1045825"/>
              <a:gd name="T6" fmla="*/ 0 w 3567861"/>
              <a:gd name="T7" fmla="*/ 1045825 h 1045825"/>
              <a:gd name="T8" fmla="*/ 0 w 3567861"/>
              <a:gd name="T9" fmla="*/ 0 h 1045825"/>
              <a:gd name="T10" fmla="*/ 3567861 w 3567861"/>
              <a:gd name="T11" fmla="*/ 1045825 h 1045825"/>
            </a:gdLst>
            <a:ahLst/>
            <a:cxnLst>
              <a:cxn ang="0">
                <a:pos x="T0" y="T1"/>
              </a:cxn>
              <a:cxn ang="0">
                <a:pos x="T2" y="T3"/>
              </a:cxn>
              <a:cxn ang="0">
                <a:pos x="T4" y="T5"/>
              </a:cxn>
              <a:cxn ang="0">
                <a:pos x="T6" y="T7"/>
              </a:cxn>
            </a:cxnLst>
            <a:rect l="T8" t="T9" r="T10" b="T11"/>
            <a:pathLst>
              <a:path w="3567861" h="1045825">
                <a:moveTo>
                  <a:pt x="0" y="1045825"/>
                </a:moveTo>
                <a:lnTo>
                  <a:pt x="829510" y="0"/>
                </a:lnTo>
                <a:lnTo>
                  <a:pt x="3567861" y="116658"/>
                </a:lnTo>
                <a:cubicBezTo>
                  <a:pt x="2354936" y="465266"/>
                  <a:pt x="1212925" y="697217"/>
                  <a:pt x="0" y="1045825"/>
                </a:cubicBezTo>
                <a:close/>
              </a:path>
            </a:pathLst>
          </a:custGeom>
          <a:solidFill>
            <a:srgbClr val="2D6B81"/>
          </a:solidFill>
          <a:ln>
            <a:noFill/>
          </a:ln>
        </p:spPr>
        <p:txBody>
          <a:bodyPr anchor="ctr"/>
          <a:lstStyle/>
          <a:p>
            <a:endParaRPr lang="zh-CN" altLang="en-US"/>
          </a:p>
        </p:txBody>
      </p:sp>
      <p:sp>
        <p:nvSpPr>
          <p:cNvPr id="48" name="任意多边形 59"/>
          <p:cNvSpPr/>
          <p:nvPr/>
        </p:nvSpPr>
        <p:spPr bwMode="auto">
          <a:xfrm>
            <a:off x="6128574" y="1333672"/>
            <a:ext cx="1342642" cy="1050244"/>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solidFill>
            <a:srgbClr val="2D6B81">
              <a:alpha val="67000"/>
            </a:srgbClr>
          </a:solidFill>
          <a:ln>
            <a:noFill/>
          </a:ln>
        </p:spPr>
        <p:txBody>
          <a:bodyPr anchor="ctr"/>
          <a:lstStyle/>
          <a:p>
            <a:endParaRPr lang="zh-CN" altLang="en-US"/>
          </a:p>
        </p:txBody>
      </p:sp>
      <p:sp>
        <p:nvSpPr>
          <p:cNvPr id="60" name="文本框 10"/>
          <p:cNvSpPr>
            <a:spLocks noChangeArrowheads="1"/>
          </p:cNvSpPr>
          <p:nvPr/>
        </p:nvSpPr>
        <p:spPr bwMode="auto">
          <a:xfrm>
            <a:off x="6385897" y="1451250"/>
            <a:ext cx="868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Aft>
                <a:spcPct val="40000"/>
              </a:spcAft>
              <a:buClr>
                <a:srgbClr val="292929"/>
              </a:buClr>
              <a:defRPr/>
            </a:pPr>
            <a:r>
              <a:rPr lang="zh-CN" altLang="en-US" b="1" dirty="0">
                <a:solidFill>
                  <a:schemeClr val="bg1"/>
                </a:solidFill>
                <a:latin typeface="微软雅黑" panose="020B0503020204020204" pitchFamily="34" charset="-122"/>
                <a:ea typeface="微软雅黑" panose="020B0503020204020204" pitchFamily="34" charset="-122"/>
              </a:rPr>
              <a:t>项目组</a:t>
            </a:r>
          </a:p>
        </p:txBody>
      </p:sp>
      <p:sp>
        <p:nvSpPr>
          <p:cNvPr id="61" name="文本框 37"/>
          <p:cNvSpPr>
            <a:spLocks noChangeArrowheads="1"/>
          </p:cNvSpPr>
          <p:nvPr/>
        </p:nvSpPr>
        <p:spPr bwMode="auto">
          <a:xfrm>
            <a:off x="6384833" y="2770748"/>
            <a:ext cx="868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宣传组</a:t>
            </a:r>
          </a:p>
        </p:txBody>
      </p:sp>
      <p:sp>
        <p:nvSpPr>
          <p:cNvPr id="64" name="文本框 38"/>
          <p:cNvSpPr>
            <a:spLocks noChangeArrowheads="1"/>
          </p:cNvSpPr>
          <p:nvPr/>
        </p:nvSpPr>
        <p:spPr bwMode="auto">
          <a:xfrm>
            <a:off x="6331470" y="3868730"/>
            <a:ext cx="868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算法组</a:t>
            </a:r>
          </a:p>
        </p:txBody>
      </p:sp>
      <p:sp>
        <p:nvSpPr>
          <p:cNvPr id="65" name="文本框 39"/>
          <p:cNvSpPr>
            <a:spLocks noChangeArrowheads="1"/>
          </p:cNvSpPr>
          <p:nvPr/>
        </p:nvSpPr>
        <p:spPr bwMode="auto">
          <a:xfrm>
            <a:off x="6240423" y="5078599"/>
            <a:ext cx="1196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ACM校队</a:t>
            </a:r>
          </a:p>
        </p:txBody>
      </p:sp>
      <p:sp>
        <p:nvSpPr>
          <p:cNvPr id="68" name="Rektangel 76"/>
          <p:cNvSpPr>
            <a:spLocks noChangeArrowheads="1"/>
          </p:cNvSpPr>
          <p:nvPr/>
        </p:nvSpPr>
        <p:spPr bwMode="auto">
          <a:xfrm>
            <a:off x="7737463" y="3910062"/>
            <a:ext cx="28371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Helvetica-Compressed" pitchFamily="64" charset="0"/>
                <a:ea typeface="MS PGothic" panose="020B0600070205080204" pitchFamily="34" charset="-128"/>
              </a:defRPr>
            </a:lvl1pPr>
            <a:lvl2pPr marL="37931725" indent="-37474525">
              <a:defRPr sz="2400" b="1">
                <a:solidFill>
                  <a:schemeClr val="tx1"/>
                </a:solidFill>
                <a:latin typeface="Helvetica-Compressed" pitchFamily="64" charset="0"/>
                <a:ea typeface="MS PGothic" panose="020B0600070205080204" pitchFamily="34" charset="-128"/>
              </a:defRPr>
            </a:lvl2pPr>
            <a:lvl3pPr>
              <a:defRPr sz="2400" b="1">
                <a:solidFill>
                  <a:schemeClr val="tx1"/>
                </a:solidFill>
                <a:latin typeface="Helvetica-Compressed" pitchFamily="64" charset="0"/>
                <a:ea typeface="MS PGothic" panose="020B0600070205080204" pitchFamily="34" charset="-128"/>
              </a:defRPr>
            </a:lvl3pPr>
            <a:lvl4pPr>
              <a:defRPr sz="2400" b="1">
                <a:solidFill>
                  <a:schemeClr val="tx1"/>
                </a:solidFill>
                <a:latin typeface="Helvetica-Compressed" pitchFamily="64" charset="0"/>
                <a:ea typeface="MS PGothic" panose="020B0600070205080204" pitchFamily="34" charset="-128"/>
              </a:defRPr>
            </a:lvl4pPr>
            <a:lvl5pPr>
              <a:defRPr sz="2400" b="1">
                <a:solidFill>
                  <a:schemeClr val="tx1"/>
                </a:solidFill>
                <a:latin typeface="Helvetica-Compressed" pitchFamily="64" charset="0"/>
                <a:ea typeface="MS PGothic" panose="020B0600070205080204" pitchFamily="34" charset="-128"/>
              </a:defRPr>
            </a:lvl5pPr>
            <a:lvl6pPr marL="4572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6pPr>
            <a:lvl7pPr marL="9144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7pPr>
            <a:lvl8pPr marL="13716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8pPr>
            <a:lvl9pPr marL="18288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9pPr>
          </a:lstStyle>
          <a:p>
            <a:pPr>
              <a:spcAft>
                <a:spcPct val="40000"/>
              </a:spcAft>
              <a:buClr>
                <a:srgbClr val="292929"/>
              </a:buClr>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组织开展算法与数据结构的学习、交流、集训</a:t>
            </a:r>
          </a:p>
        </p:txBody>
      </p:sp>
      <p:sp>
        <p:nvSpPr>
          <p:cNvPr id="69" name="Rektangel 76"/>
          <p:cNvSpPr>
            <a:spLocks noChangeArrowheads="1"/>
          </p:cNvSpPr>
          <p:nvPr/>
        </p:nvSpPr>
        <p:spPr bwMode="auto">
          <a:xfrm>
            <a:off x="7634231" y="1389169"/>
            <a:ext cx="36582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Helvetica-Compressed" pitchFamily="64" charset="0"/>
                <a:ea typeface="MS PGothic" panose="020B0600070205080204" pitchFamily="34" charset="-128"/>
              </a:defRPr>
            </a:lvl1pPr>
            <a:lvl2pPr marL="37931725" indent="-37474525">
              <a:defRPr sz="2400" b="1">
                <a:solidFill>
                  <a:schemeClr val="tx1"/>
                </a:solidFill>
                <a:latin typeface="Helvetica-Compressed" pitchFamily="64" charset="0"/>
                <a:ea typeface="MS PGothic" panose="020B0600070205080204" pitchFamily="34" charset="-128"/>
              </a:defRPr>
            </a:lvl2pPr>
            <a:lvl3pPr>
              <a:defRPr sz="2400" b="1">
                <a:solidFill>
                  <a:schemeClr val="tx1"/>
                </a:solidFill>
                <a:latin typeface="Helvetica-Compressed" pitchFamily="64" charset="0"/>
                <a:ea typeface="MS PGothic" panose="020B0600070205080204" pitchFamily="34" charset="-128"/>
              </a:defRPr>
            </a:lvl3pPr>
            <a:lvl4pPr>
              <a:defRPr sz="2400" b="1">
                <a:solidFill>
                  <a:schemeClr val="tx1"/>
                </a:solidFill>
                <a:latin typeface="Helvetica-Compressed" pitchFamily="64" charset="0"/>
                <a:ea typeface="MS PGothic" panose="020B0600070205080204" pitchFamily="34" charset="-128"/>
              </a:defRPr>
            </a:lvl4pPr>
            <a:lvl5pPr>
              <a:defRPr sz="2400" b="1">
                <a:solidFill>
                  <a:schemeClr val="tx1"/>
                </a:solidFill>
                <a:latin typeface="Helvetica-Compressed" pitchFamily="64" charset="0"/>
                <a:ea typeface="MS PGothic" panose="020B0600070205080204" pitchFamily="34" charset="-128"/>
              </a:defRPr>
            </a:lvl5pPr>
            <a:lvl6pPr marL="4572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6pPr>
            <a:lvl7pPr marL="9144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7pPr>
            <a:lvl8pPr marL="13716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8pPr>
            <a:lvl9pPr marL="18288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9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组织成员进行软件开发技术学习，跟随老师开展项目开发并对项目开发过程进行规范化管理</a:t>
            </a:r>
          </a:p>
        </p:txBody>
      </p:sp>
      <p:sp>
        <p:nvSpPr>
          <p:cNvPr id="72" name="Rektangel 76"/>
          <p:cNvSpPr>
            <a:spLocks noChangeArrowheads="1"/>
          </p:cNvSpPr>
          <p:nvPr/>
        </p:nvSpPr>
        <p:spPr bwMode="auto">
          <a:xfrm>
            <a:off x="7701915" y="2734567"/>
            <a:ext cx="266319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Helvetica-Compressed" pitchFamily="64" charset="0"/>
                <a:ea typeface="MS PGothic" panose="020B0600070205080204" pitchFamily="34" charset="-128"/>
              </a:defRPr>
            </a:lvl1pPr>
            <a:lvl2pPr marL="37931725" indent="-37474525">
              <a:defRPr sz="2400" b="1">
                <a:solidFill>
                  <a:schemeClr val="tx1"/>
                </a:solidFill>
                <a:latin typeface="Helvetica-Compressed" pitchFamily="64" charset="0"/>
                <a:ea typeface="MS PGothic" panose="020B0600070205080204" pitchFamily="34" charset="-128"/>
              </a:defRPr>
            </a:lvl2pPr>
            <a:lvl3pPr>
              <a:defRPr sz="2400" b="1">
                <a:solidFill>
                  <a:schemeClr val="tx1"/>
                </a:solidFill>
                <a:latin typeface="Helvetica-Compressed" pitchFamily="64" charset="0"/>
                <a:ea typeface="MS PGothic" panose="020B0600070205080204" pitchFamily="34" charset="-128"/>
              </a:defRPr>
            </a:lvl3pPr>
            <a:lvl4pPr>
              <a:defRPr sz="2400" b="1">
                <a:solidFill>
                  <a:schemeClr val="tx1"/>
                </a:solidFill>
                <a:latin typeface="Helvetica-Compressed" pitchFamily="64" charset="0"/>
                <a:ea typeface="MS PGothic" panose="020B0600070205080204" pitchFamily="34" charset="-128"/>
              </a:defRPr>
            </a:lvl4pPr>
            <a:lvl5pPr>
              <a:defRPr sz="2400" b="1">
                <a:solidFill>
                  <a:schemeClr val="tx1"/>
                </a:solidFill>
                <a:latin typeface="Helvetica-Compressed" pitchFamily="64" charset="0"/>
                <a:ea typeface="MS PGothic" panose="020B0600070205080204" pitchFamily="34" charset="-128"/>
              </a:defRPr>
            </a:lvl5pPr>
            <a:lvl6pPr marL="4572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6pPr>
            <a:lvl7pPr marL="9144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7pPr>
            <a:lvl8pPr marL="13716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8pPr>
            <a:lvl9pPr marL="18288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9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社团宣传平台的建设、维护及日常宣传工作</a:t>
            </a:r>
          </a:p>
        </p:txBody>
      </p:sp>
      <p:sp>
        <p:nvSpPr>
          <p:cNvPr id="73" name="Rektangel 76"/>
          <p:cNvSpPr>
            <a:spLocks noChangeArrowheads="1"/>
          </p:cNvSpPr>
          <p:nvPr/>
        </p:nvSpPr>
        <p:spPr bwMode="auto">
          <a:xfrm>
            <a:off x="7701915" y="4957445"/>
            <a:ext cx="328295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Helvetica-Compressed" pitchFamily="64" charset="0"/>
                <a:ea typeface="MS PGothic" panose="020B0600070205080204" pitchFamily="34" charset="-128"/>
              </a:defRPr>
            </a:lvl1pPr>
            <a:lvl2pPr marL="37931725" indent="-37474525">
              <a:defRPr sz="2400" b="1">
                <a:solidFill>
                  <a:schemeClr val="tx1"/>
                </a:solidFill>
                <a:latin typeface="Helvetica-Compressed" pitchFamily="64" charset="0"/>
                <a:ea typeface="MS PGothic" panose="020B0600070205080204" pitchFamily="34" charset="-128"/>
              </a:defRPr>
            </a:lvl2pPr>
            <a:lvl3pPr>
              <a:defRPr sz="2400" b="1">
                <a:solidFill>
                  <a:schemeClr val="tx1"/>
                </a:solidFill>
                <a:latin typeface="Helvetica-Compressed" pitchFamily="64" charset="0"/>
                <a:ea typeface="MS PGothic" panose="020B0600070205080204" pitchFamily="34" charset="-128"/>
              </a:defRPr>
            </a:lvl3pPr>
            <a:lvl4pPr>
              <a:defRPr sz="2400" b="1">
                <a:solidFill>
                  <a:schemeClr val="tx1"/>
                </a:solidFill>
                <a:latin typeface="Helvetica-Compressed" pitchFamily="64" charset="0"/>
                <a:ea typeface="MS PGothic" panose="020B0600070205080204" pitchFamily="34" charset="-128"/>
              </a:defRPr>
            </a:lvl4pPr>
            <a:lvl5pPr>
              <a:defRPr sz="2400" b="1">
                <a:solidFill>
                  <a:schemeClr val="tx1"/>
                </a:solidFill>
                <a:latin typeface="Helvetica-Compressed" pitchFamily="64" charset="0"/>
                <a:ea typeface="MS PGothic" panose="020B0600070205080204" pitchFamily="34" charset="-128"/>
              </a:defRPr>
            </a:lvl5pPr>
            <a:lvl6pPr marL="4572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6pPr>
            <a:lvl7pPr marL="9144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7pPr>
            <a:lvl8pPr marL="13716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8pPr>
            <a:lvl9pPr marL="1828800" eaLnBrk="0" fontAlgn="base" hangingPunct="0">
              <a:spcBef>
                <a:spcPct val="0"/>
              </a:spcBef>
              <a:spcAft>
                <a:spcPct val="0"/>
              </a:spcAft>
              <a:defRPr sz="2400" b="1">
                <a:solidFill>
                  <a:schemeClr val="tx1"/>
                </a:solidFill>
                <a:latin typeface="Helvetica-Compressed" pitchFamily="64" charset="0"/>
                <a:ea typeface="MS PGothic" panose="020B0600070205080204" pitchFamily="34" charset="-128"/>
              </a:defRPr>
            </a:lvl9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由算法组内部选拔而来，代表学校参加以ACM-ICPC为代表的各类程序设计竞赛</a:t>
            </a:r>
          </a:p>
        </p:txBody>
      </p:sp>
      <p:grpSp>
        <p:nvGrpSpPr>
          <p:cNvPr id="53" name="组合 55"/>
          <p:cNvGrpSpPr/>
          <p:nvPr/>
        </p:nvGrpSpPr>
        <p:grpSpPr bwMode="auto">
          <a:xfrm>
            <a:off x="4193818" y="177245"/>
            <a:ext cx="3573065" cy="696471"/>
            <a:chOff x="3791743" y="5346472"/>
            <a:chExt cx="5833187" cy="1152803"/>
          </a:xfrm>
          <a:effectLst/>
        </p:grpSpPr>
        <p:sp>
          <p:nvSpPr>
            <p:cNvPr id="54" name="任意多边形 166"/>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55" name="圆角矩形 165"/>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dist">
                <a:buNone/>
              </a:pPr>
              <a:r>
                <a:rPr lang="en-US" altLang="zh-CN" b="1" dirty="0">
                  <a:solidFill>
                    <a:srgbClr val="FA6A31"/>
                  </a:solidFill>
                  <a:latin typeface="微软雅黑" panose="020B0503020204020204" pitchFamily="34" charset="-122"/>
                  <a:ea typeface="微软雅黑" panose="020B0503020204020204" pitchFamily="34" charset="-122"/>
                  <a:cs typeface="+mn-ea"/>
                  <a:sym typeface="+mn-lt"/>
                </a:rPr>
                <a:t>ACM</a:t>
              </a:r>
              <a:r>
                <a:rPr lang="zh-CN" altLang="en-US" b="1" dirty="0">
                  <a:solidFill>
                    <a:srgbClr val="FA6A31"/>
                  </a:solidFill>
                  <a:latin typeface="微软雅黑" panose="020B0503020204020204" pitchFamily="34" charset="-122"/>
                  <a:ea typeface="微软雅黑" panose="020B0503020204020204" pitchFamily="34" charset="-122"/>
                  <a:cs typeface="+mn-ea"/>
                  <a:sym typeface="+mn-lt"/>
                </a:rPr>
                <a:t>协会体系结构</a:t>
              </a:r>
            </a:p>
          </p:txBody>
        </p:sp>
        <p:sp>
          <p:nvSpPr>
            <p:cNvPr id="56" name="圆角矩形 167"/>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grpSp>
      <p:pic>
        <p:nvPicPr>
          <p:cNvPr id="2" name="图片 1" descr="QQ图片20180914123758"/>
          <p:cNvPicPr>
            <a:picLocks noChangeAspect="1"/>
          </p:cNvPicPr>
          <p:nvPr/>
        </p:nvPicPr>
        <p:blipFill>
          <a:blip r:embed="rId5">
            <a:extLst>
              <a:ext uri="{BEBA8EAE-BF5A-486C-A8C5-ECC9F3942E4B}">
                <a14:imgProps xmlns:a14="http://schemas.microsoft.com/office/drawing/2010/main">
                  <a14:imgLayer r:embed="rId6">
                    <a14:imgEffect>
                      <a14:backgroundRemoval t="4183" b="98099" l="4943" r="98479">
                        <a14:foregroundMark x1="42586" y1="8745" x2="23194" y2="16350"/>
                        <a14:foregroundMark x1="23194" y1="16350" x2="11787" y2="54753"/>
                        <a14:foregroundMark x1="11787" y1="54753" x2="21673" y2="72624"/>
                        <a14:foregroundMark x1="21673" y1="72624" x2="44867" y2="78327"/>
                        <a14:foregroundMark x1="44867" y1="78327" x2="67681" y2="74905"/>
                        <a14:foregroundMark x1="67681" y1="74905" x2="77567" y2="51711"/>
                        <a14:foregroundMark x1="77567" y1="51711" x2="77947" y2="27376"/>
                        <a14:foregroundMark x1="77947" y1="27376" x2="55513" y2="14829"/>
                        <a14:foregroundMark x1="55513" y1="14829" x2="33840" y2="15589"/>
                        <a14:foregroundMark x1="33840" y1="15589" x2="33840" y2="15589"/>
                        <a14:foregroundMark x1="26996" y1="25856" x2="9125" y2="37643"/>
                        <a14:foregroundMark x1="9125" y1="37643" x2="9125" y2="57795"/>
                        <a14:foregroundMark x1="9125" y1="57795" x2="16730" y2="76806"/>
                        <a14:foregroundMark x1="16730" y1="76806" x2="33080" y2="88973"/>
                        <a14:foregroundMark x1="33080" y1="88973" x2="55133" y2="89734"/>
                        <a14:foregroundMark x1="55133" y1="89734" x2="71483" y2="73004"/>
                        <a14:foregroundMark x1="71483" y1="73004" x2="89354" y2="63878"/>
                        <a14:foregroundMark x1="89354" y1="63878" x2="89734" y2="43726"/>
                        <a14:foregroundMark x1="89734" y1="43726" x2="85932" y2="34981"/>
                        <a14:foregroundMark x1="46388" y1="5703" x2="66920" y2="8365"/>
                        <a14:foregroundMark x1="66920" y1="8365" x2="82129" y2="21673"/>
                        <a14:foregroundMark x1="82129" y1="21673" x2="90494" y2="41825"/>
                        <a14:foregroundMark x1="90494" y1="41825" x2="88973" y2="62738"/>
                        <a14:foregroundMark x1="88973" y1="62738" x2="77567" y2="82129"/>
                        <a14:foregroundMark x1="77567" y1="82129" x2="38023" y2="93536"/>
                        <a14:foregroundMark x1="38023" y1="93536" x2="20152" y2="82510"/>
                        <a14:foregroundMark x1="20152" y1="82510" x2="5323" y2="65019"/>
                        <a14:foregroundMark x1="5323" y1="65019" x2="9886" y2="28517"/>
                        <a14:foregroundMark x1="61977" y1="6084" x2="41445" y2="4183"/>
                        <a14:foregroundMark x1="41445" y1="4183" x2="33080" y2="5703"/>
                        <a14:foregroundMark x1="88593" y1="28137" x2="95057" y2="48289"/>
                        <a14:foregroundMark x1="95057" y1="48289" x2="90494" y2="67681"/>
                        <a14:foregroundMark x1="90494" y1="67681" x2="77186" y2="82510"/>
                        <a14:foregroundMark x1="77186" y1="82510" x2="57795" y2="90494"/>
                        <a14:foregroundMark x1="57795" y1="90494" x2="39924" y2="91635"/>
                        <a14:foregroundMark x1="92015" y1="30418" x2="98859" y2="49430"/>
                        <a14:foregroundMark x1="98859" y1="49430" x2="95057" y2="69582"/>
                        <a14:foregroundMark x1="64639" y1="92395" x2="45627" y2="98099"/>
                        <a14:foregroundMark x1="45627" y1="98099" x2="33460" y2="94297"/>
                      </a14:backgroundRemoval>
                    </a14:imgEffect>
                  </a14:imgLayer>
                </a14:imgProps>
              </a:ext>
            </a:extLst>
          </a:blip>
          <a:stretch>
            <a:fillRect/>
          </a:stretch>
        </p:blipFill>
        <p:spPr>
          <a:xfrm>
            <a:off x="1517015" y="2502535"/>
            <a:ext cx="2416175" cy="2416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1000"/>
                                        <p:tgtEl>
                                          <p:spTgt spid="2"/>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1000"/>
                                        <p:tgtEl>
                                          <p:spTgt spid="60"/>
                                        </p:tgtEl>
                                      </p:cBhvr>
                                    </p:animEffect>
                                    <p:anim calcmode="lin" valueType="num">
                                      <p:cBhvr>
                                        <p:cTn id="41" dur="1000" fill="hold"/>
                                        <p:tgtEl>
                                          <p:spTgt spid="60"/>
                                        </p:tgtEl>
                                        <p:attrNameLst>
                                          <p:attrName>ppt_x</p:attrName>
                                        </p:attrNameLst>
                                      </p:cBhvr>
                                      <p:tavLst>
                                        <p:tav tm="0">
                                          <p:val>
                                            <p:strVal val="#ppt_x"/>
                                          </p:val>
                                        </p:tav>
                                        <p:tav tm="100000">
                                          <p:val>
                                            <p:strVal val="#ppt_x"/>
                                          </p:val>
                                        </p:tav>
                                      </p:tavLst>
                                    </p:anim>
                                    <p:anim calcmode="lin" valueType="num">
                                      <p:cBhvr>
                                        <p:cTn id="42" dur="1000" fill="hold"/>
                                        <p:tgtEl>
                                          <p:spTgt spid="6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1000"/>
                                        <p:tgtEl>
                                          <p:spTgt spid="61"/>
                                        </p:tgtEl>
                                      </p:cBhvr>
                                    </p:animEffect>
                                    <p:anim calcmode="lin" valueType="num">
                                      <p:cBhvr>
                                        <p:cTn id="46" dur="1000" fill="hold"/>
                                        <p:tgtEl>
                                          <p:spTgt spid="61"/>
                                        </p:tgtEl>
                                        <p:attrNameLst>
                                          <p:attrName>ppt_x</p:attrName>
                                        </p:attrNameLst>
                                      </p:cBhvr>
                                      <p:tavLst>
                                        <p:tav tm="0">
                                          <p:val>
                                            <p:strVal val="#ppt_x"/>
                                          </p:val>
                                        </p:tav>
                                        <p:tav tm="100000">
                                          <p:val>
                                            <p:strVal val="#ppt_x"/>
                                          </p:val>
                                        </p:tav>
                                      </p:tavLst>
                                    </p:anim>
                                    <p:anim calcmode="lin" valueType="num">
                                      <p:cBhvr>
                                        <p:cTn id="47" dur="1000" fill="hold"/>
                                        <p:tgtEl>
                                          <p:spTgt spid="6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1000"/>
                                        <p:tgtEl>
                                          <p:spTgt spid="64"/>
                                        </p:tgtEl>
                                      </p:cBhvr>
                                    </p:animEffect>
                                    <p:anim calcmode="lin" valueType="num">
                                      <p:cBhvr>
                                        <p:cTn id="51" dur="1000" fill="hold"/>
                                        <p:tgtEl>
                                          <p:spTgt spid="64"/>
                                        </p:tgtEl>
                                        <p:attrNameLst>
                                          <p:attrName>ppt_x</p:attrName>
                                        </p:attrNameLst>
                                      </p:cBhvr>
                                      <p:tavLst>
                                        <p:tav tm="0">
                                          <p:val>
                                            <p:strVal val="#ppt_x"/>
                                          </p:val>
                                        </p:tav>
                                        <p:tav tm="100000">
                                          <p:val>
                                            <p:strVal val="#ppt_x"/>
                                          </p:val>
                                        </p:tav>
                                      </p:tavLst>
                                    </p:anim>
                                    <p:anim calcmode="lin" valueType="num">
                                      <p:cBhvr>
                                        <p:cTn id="52" dur="1000" fill="hold"/>
                                        <p:tgtEl>
                                          <p:spTgt spid="6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1000"/>
                                        <p:tgtEl>
                                          <p:spTgt spid="65"/>
                                        </p:tgtEl>
                                      </p:cBhvr>
                                    </p:animEffect>
                                    <p:anim calcmode="lin" valueType="num">
                                      <p:cBhvr>
                                        <p:cTn id="56" dur="1000" fill="hold"/>
                                        <p:tgtEl>
                                          <p:spTgt spid="65"/>
                                        </p:tgtEl>
                                        <p:attrNameLst>
                                          <p:attrName>ppt_x</p:attrName>
                                        </p:attrNameLst>
                                      </p:cBhvr>
                                      <p:tavLst>
                                        <p:tav tm="0">
                                          <p:val>
                                            <p:strVal val="#ppt_x"/>
                                          </p:val>
                                        </p:tav>
                                        <p:tav tm="100000">
                                          <p:val>
                                            <p:strVal val="#ppt_x"/>
                                          </p:val>
                                        </p:tav>
                                      </p:tavLst>
                                    </p:anim>
                                    <p:anim calcmode="lin" valueType="num">
                                      <p:cBhvr>
                                        <p:cTn id="57" dur="1000" fill="hold"/>
                                        <p:tgtEl>
                                          <p:spTgt spid="65"/>
                                        </p:tgtEl>
                                        <p:attrNameLst>
                                          <p:attrName>ppt_y</p:attrName>
                                        </p:attrNameLst>
                                      </p:cBhvr>
                                      <p:tavLst>
                                        <p:tav tm="0">
                                          <p:val>
                                            <p:strVal val="#ppt_y+.1"/>
                                          </p:val>
                                        </p:tav>
                                        <p:tav tm="100000">
                                          <p:val>
                                            <p:strVal val="#ppt_y"/>
                                          </p:val>
                                        </p:tav>
                                      </p:tavLst>
                                    </p:anim>
                                  </p:childTnLst>
                                </p:cTn>
                              </p:par>
                            </p:childTnLst>
                          </p:cTn>
                        </p:par>
                        <p:par>
                          <p:cTn id="58" fill="hold">
                            <p:stCondLst>
                              <p:cond delay="3000"/>
                            </p:stCondLst>
                            <p:childTnLst>
                              <p:par>
                                <p:cTn id="59" presetID="22" presetClass="entr" presetSubtype="8" fill="hold" grpId="0" nodeType="afterEffect">
                                  <p:stCondLst>
                                    <p:cond delay="0"/>
                                  </p:stCondLst>
                                  <p:iterate type="wd">
                                    <p:tmPct val="14000"/>
                                  </p:iterate>
                                  <p:childTnLst>
                                    <p:set>
                                      <p:cBhvr>
                                        <p:cTn id="60" dur="1" fill="hold">
                                          <p:stCondLst>
                                            <p:cond delay="0"/>
                                          </p:stCondLst>
                                        </p:cTn>
                                        <p:tgtEl>
                                          <p:spTgt spid="72">
                                            <p:txEl>
                                              <p:pRg st="0" end="0"/>
                                            </p:txEl>
                                          </p:spTgt>
                                        </p:tgtEl>
                                        <p:attrNameLst>
                                          <p:attrName>style.visibility</p:attrName>
                                        </p:attrNameLst>
                                      </p:cBhvr>
                                      <p:to>
                                        <p:strVal val="visible"/>
                                      </p:to>
                                    </p:set>
                                    <p:animEffect transition="in" filter="wipe(left)">
                                      <p:cBhvr>
                                        <p:cTn id="61" dur="500"/>
                                        <p:tgtEl>
                                          <p:spTgt spid="72">
                                            <p:txEl>
                                              <p:pRg st="0" end="0"/>
                                            </p:txEl>
                                          </p:spTgt>
                                        </p:tgtEl>
                                      </p:cBhvr>
                                    </p:animEffect>
                                  </p:childTnLst>
                                </p:cTn>
                              </p:par>
                              <p:par>
                                <p:cTn id="62" presetID="22" presetClass="entr" presetSubtype="8" fill="hold" grpId="0" nodeType="withEffect">
                                  <p:stCondLst>
                                    <p:cond delay="0"/>
                                  </p:stCondLst>
                                  <p:iterate type="wd">
                                    <p:tmPct val="14000"/>
                                  </p:iterate>
                                  <p:childTnLst>
                                    <p:set>
                                      <p:cBhvr>
                                        <p:cTn id="63" dur="1" fill="hold">
                                          <p:stCondLst>
                                            <p:cond delay="0"/>
                                          </p:stCondLst>
                                        </p:cTn>
                                        <p:tgtEl>
                                          <p:spTgt spid="69">
                                            <p:txEl>
                                              <p:pRg st="0" end="0"/>
                                            </p:txEl>
                                          </p:spTgt>
                                        </p:tgtEl>
                                        <p:attrNameLst>
                                          <p:attrName>style.visibility</p:attrName>
                                        </p:attrNameLst>
                                      </p:cBhvr>
                                      <p:to>
                                        <p:strVal val="visible"/>
                                      </p:to>
                                    </p:set>
                                    <p:animEffect transition="in" filter="wipe(left)">
                                      <p:cBhvr>
                                        <p:cTn id="64" dur="500"/>
                                        <p:tgtEl>
                                          <p:spTgt spid="69">
                                            <p:txEl>
                                              <p:pRg st="0" end="0"/>
                                            </p:txEl>
                                          </p:spTgt>
                                        </p:tgtEl>
                                      </p:cBhvr>
                                    </p:animEffect>
                                  </p:childTnLst>
                                </p:cTn>
                              </p:par>
                              <p:par>
                                <p:cTn id="65" presetID="22" presetClass="entr" presetSubtype="8" fill="hold" grpId="0" nodeType="withEffect">
                                  <p:stCondLst>
                                    <p:cond delay="0"/>
                                  </p:stCondLst>
                                  <p:iterate type="wd">
                                    <p:tmPct val="14000"/>
                                  </p:iterate>
                                  <p:childTnLst>
                                    <p:set>
                                      <p:cBhvr>
                                        <p:cTn id="66" dur="1" fill="hold">
                                          <p:stCondLst>
                                            <p:cond delay="0"/>
                                          </p:stCondLst>
                                        </p:cTn>
                                        <p:tgtEl>
                                          <p:spTgt spid="68">
                                            <p:txEl>
                                              <p:pRg st="0" end="0"/>
                                            </p:txEl>
                                          </p:spTgt>
                                        </p:tgtEl>
                                        <p:attrNameLst>
                                          <p:attrName>style.visibility</p:attrName>
                                        </p:attrNameLst>
                                      </p:cBhvr>
                                      <p:to>
                                        <p:strVal val="visible"/>
                                      </p:to>
                                    </p:set>
                                    <p:animEffect transition="in" filter="wipe(left)">
                                      <p:cBhvr>
                                        <p:cTn id="67" dur="500"/>
                                        <p:tgtEl>
                                          <p:spTgt spid="68">
                                            <p:txEl>
                                              <p:pRg st="0" end="0"/>
                                            </p:txEl>
                                          </p:spTgt>
                                        </p:tgtEl>
                                      </p:cBhvr>
                                    </p:animEffect>
                                  </p:childTnLst>
                                </p:cTn>
                              </p:par>
                              <p:par>
                                <p:cTn id="68" presetID="22" presetClass="entr" presetSubtype="8" fill="hold" grpId="0" nodeType="withEffect">
                                  <p:stCondLst>
                                    <p:cond delay="0"/>
                                  </p:stCondLst>
                                  <p:iterate type="wd">
                                    <p:tmPct val="14000"/>
                                  </p:iterate>
                                  <p:childTnLst>
                                    <p:set>
                                      <p:cBhvr>
                                        <p:cTn id="69" dur="1" fill="hold">
                                          <p:stCondLst>
                                            <p:cond delay="0"/>
                                          </p:stCondLst>
                                        </p:cTn>
                                        <p:tgtEl>
                                          <p:spTgt spid="73">
                                            <p:txEl>
                                              <p:pRg st="0" end="0"/>
                                            </p:txEl>
                                          </p:spTgt>
                                        </p:tgtEl>
                                        <p:attrNameLst>
                                          <p:attrName>style.visibility</p:attrName>
                                        </p:attrNameLst>
                                      </p:cBhvr>
                                      <p:to>
                                        <p:strVal val="visible"/>
                                      </p:to>
                                    </p:set>
                                    <p:animEffect transition="in" filter="wipe(left)">
                                      <p:cBhvr>
                                        <p:cTn id="70"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animBg="1"/>
      <p:bldP spid="35" grpId="0" animBg="1"/>
      <p:bldP spid="36" grpId="0" animBg="1"/>
      <p:bldP spid="37" grpId="0" animBg="1"/>
      <p:bldP spid="46" grpId="0" animBg="1"/>
      <p:bldP spid="47" grpId="0" animBg="1"/>
      <p:bldP spid="48" grpId="0" animBg="1"/>
      <p:bldP spid="60" grpId="0"/>
      <p:bldP spid="61" grpId="0"/>
      <p:bldP spid="64" grpId="0"/>
      <p:bldP spid="65" grpId="0"/>
      <p:bldP spid="68" grpId="0" build="p"/>
      <p:bldP spid="69" grpId="0" build="p"/>
      <p:bldP spid="72" grpId="0" build="p"/>
      <p:bldP spid="7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98" y="-57649"/>
            <a:ext cx="6810375" cy="3686175"/>
          </a:xfrm>
          <a:prstGeom prst="rect">
            <a:avLst/>
          </a:prstGeom>
        </p:spPr>
      </p:pic>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8790305" y="4797426"/>
            <a:ext cx="3805831" cy="2059939"/>
          </a:xfrm>
          <a:prstGeom prst="rect">
            <a:avLst/>
          </a:prstGeom>
        </p:spPr>
      </p:pic>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grpSp>
        <p:nvGrpSpPr>
          <p:cNvPr id="45" name="组合 55"/>
          <p:cNvGrpSpPr/>
          <p:nvPr/>
        </p:nvGrpSpPr>
        <p:grpSpPr bwMode="auto">
          <a:xfrm>
            <a:off x="4193818" y="177245"/>
            <a:ext cx="3573065" cy="696471"/>
            <a:chOff x="3791743" y="5346472"/>
            <a:chExt cx="5833187" cy="1152803"/>
          </a:xfrm>
          <a:effectLst/>
        </p:grpSpPr>
        <p:sp>
          <p:nvSpPr>
            <p:cNvPr id="46" name="任意多边形 166"/>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47" name="圆角矩形 165"/>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dist">
                <a:buNone/>
              </a:pPr>
              <a:r>
                <a:rPr lang="en-US" altLang="zh-CN" b="1" dirty="0">
                  <a:solidFill>
                    <a:srgbClr val="FE4052"/>
                  </a:solidFill>
                  <a:latin typeface="微软雅黑" panose="020B0503020204020204" pitchFamily="34" charset="-122"/>
                  <a:ea typeface="微软雅黑" panose="020B0503020204020204" pitchFamily="34" charset="-122"/>
                </a:rPr>
                <a:t>ACM</a:t>
              </a:r>
              <a:r>
                <a:rPr lang="zh-CN" altLang="en-US" b="1" dirty="0">
                  <a:solidFill>
                    <a:srgbClr val="FE4052"/>
                  </a:solidFill>
                  <a:latin typeface="微软雅黑" panose="020B0503020204020204" pitchFamily="34" charset="-122"/>
                  <a:ea typeface="微软雅黑" panose="020B0503020204020204" pitchFamily="34" charset="-122"/>
                </a:rPr>
                <a:t>协会成员风采</a:t>
              </a:r>
            </a:p>
          </p:txBody>
        </p:sp>
        <p:sp>
          <p:nvSpPr>
            <p:cNvPr id="48" name="圆角矩形 167"/>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grpSp>
      <p:graphicFrame>
        <p:nvGraphicFramePr>
          <p:cNvPr id="9" name="Table 9">
            <a:extLst>
              <a:ext uri="{FF2B5EF4-FFF2-40B4-BE49-F238E27FC236}">
                <a16:creationId xmlns:a16="http://schemas.microsoft.com/office/drawing/2014/main" id="{E5B345C3-E5C9-4D06-BC0C-50FE5AFEF30A}"/>
              </a:ext>
            </a:extLst>
          </p:cNvPr>
          <p:cNvGraphicFramePr>
            <a:graphicFrameLocks noGrp="1"/>
          </p:cNvGraphicFramePr>
          <p:nvPr/>
        </p:nvGraphicFramePr>
        <p:xfrm>
          <a:off x="1830749" y="1467241"/>
          <a:ext cx="8530056" cy="4322570"/>
        </p:xfrm>
        <a:graphic>
          <a:graphicData uri="http://schemas.openxmlformats.org/drawingml/2006/table">
            <a:tbl>
              <a:tblPr firstRow="1" bandRow="1">
                <a:tableStyleId>{5C22544A-7EE6-4342-B048-85BDC9FD1C3A}</a:tableStyleId>
              </a:tblPr>
              <a:tblGrid>
                <a:gridCol w="2843352">
                  <a:extLst>
                    <a:ext uri="{9D8B030D-6E8A-4147-A177-3AD203B41FA5}">
                      <a16:colId xmlns:a16="http://schemas.microsoft.com/office/drawing/2014/main" val="3479385846"/>
                    </a:ext>
                  </a:extLst>
                </a:gridCol>
                <a:gridCol w="2843352">
                  <a:extLst>
                    <a:ext uri="{9D8B030D-6E8A-4147-A177-3AD203B41FA5}">
                      <a16:colId xmlns:a16="http://schemas.microsoft.com/office/drawing/2014/main" val="271654750"/>
                    </a:ext>
                  </a:extLst>
                </a:gridCol>
                <a:gridCol w="2843352">
                  <a:extLst>
                    <a:ext uri="{9D8B030D-6E8A-4147-A177-3AD203B41FA5}">
                      <a16:colId xmlns:a16="http://schemas.microsoft.com/office/drawing/2014/main" val="1457940744"/>
                    </a:ext>
                  </a:extLst>
                </a:gridCol>
              </a:tblGrid>
              <a:tr h="432257">
                <a:tc>
                  <a:txBody>
                    <a:bodyPr/>
                    <a:lstStyle/>
                    <a:p>
                      <a:pPr algn="ctr"/>
                      <a:r>
                        <a:rPr lang="zh-CN" altLang="en-US" dirty="0">
                          <a:latin typeface="微软雅黑" panose="020B0503020204020204" pitchFamily="34" charset="-122"/>
                          <a:ea typeface="微软雅黑" panose="020B0503020204020204" pitchFamily="34" charset="-122"/>
                        </a:rPr>
                        <a:t>职位</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姓名</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去向</a:t>
                      </a:r>
                      <a:endParaRPr 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019178138"/>
                  </a:ext>
                </a:extLst>
              </a:tr>
              <a:tr h="432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2015</a:t>
                      </a:r>
                      <a:r>
                        <a:rPr lang="zh-CN" altLang="en-US" dirty="0">
                          <a:latin typeface="微软雅黑" panose="020B0503020204020204" pitchFamily="34" charset="-122"/>
                          <a:ea typeface="微软雅黑" panose="020B0503020204020204" pitchFamily="34" charset="-122"/>
                        </a:rPr>
                        <a:t>级白鲸团队副会长</a:t>
                      </a:r>
                      <a:endParaRPr lang="en-US"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许靖新</a:t>
                      </a:r>
                      <a:endParaRPr lang="en-US"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京东</a:t>
                      </a:r>
                      <a:endParaRPr 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237518121"/>
                  </a:ext>
                </a:extLst>
              </a:tr>
              <a:tr h="432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级</a:t>
                      </a:r>
                      <a:r>
                        <a:rPr lang="en-US"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协会会长</a:t>
                      </a:r>
                      <a:endParaRPr lang="en-US"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微软雅黑" panose="020B0503020204020204" pitchFamily="34" charset="-122"/>
                          <a:ea typeface="微软雅黑" panose="020B0503020204020204" pitchFamily="34" charset="-122"/>
                          <a:cs typeface="+mn-cs"/>
                        </a:rPr>
                        <a:t>王浩宇</a:t>
                      </a:r>
                      <a:endParaRPr 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微软雅黑" panose="020B0503020204020204" pitchFamily="34" charset="-122"/>
                          <a:ea typeface="微软雅黑" panose="020B0503020204020204" pitchFamily="34" charset="-122"/>
                          <a:cs typeface="+mn-cs"/>
                        </a:rPr>
                        <a:t>本校研究生</a:t>
                      </a:r>
                      <a:endParaRPr lang="en-US" sz="1800" kern="1200" dirty="0">
                        <a:solidFill>
                          <a:schemeClr val="dk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353413193"/>
                  </a:ext>
                </a:extLst>
              </a:tr>
              <a:tr h="432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级</a:t>
                      </a:r>
                      <a:r>
                        <a:rPr lang="en-US" altLang="zh-CN"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协会副会长</a:t>
                      </a:r>
                      <a:endParaRPr lang="en-US"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刘一麟</a:t>
                      </a:r>
                      <a:endParaRPr lang="en-US"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保送浙江大学</a:t>
                      </a:r>
                      <a:endParaRPr 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350182550"/>
                  </a:ext>
                </a:extLst>
              </a:tr>
              <a:tr h="432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级</a:t>
                      </a:r>
                      <a:r>
                        <a:rPr lang="en-US" altLang="zh-CN"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协会副会长</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陈杰</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广州大学</a:t>
                      </a:r>
                      <a:endParaRPr 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83367413"/>
                  </a:ext>
                </a:extLst>
              </a:tr>
              <a:tr h="432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级</a:t>
                      </a:r>
                      <a:r>
                        <a:rPr lang="en-US" altLang="zh-CN"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协会成员</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程光辉 </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华南理工大学</a:t>
                      </a:r>
                      <a:endParaRPr 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952729125"/>
                  </a:ext>
                </a:extLst>
              </a:tr>
              <a:tr h="432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级</a:t>
                      </a:r>
                      <a:r>
                        <a:rPr lang="en-US" altLang="zh-CN"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协会成员</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程晨</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保送厦门大学</a:t>
                      </a:r>
                      <a:endParaRPr 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044675848"/>
                  </a:ext>
                </a:extLst>
              </a:tr>
              <a:tr h="432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2017</a:t>
                      </a:r>
                      <a:r>
                        <a:rPr lang="zh-CN" altLang="en-US" dirty="0">
                          <a:latin typeface="微软雅黑" panose="020B0503020204020204" pitchFamily="34" charset="-122"/>
                          <a:ea typeface="微软雅黑" panose="020B0503020204020204" pitchFamily="34" charset="-122"/>
                        </a:rPr>
                        <a:t>级</a:t>
                      </a:r>
                      <a:r>
                        <a:rPr lang="en-US"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协会会长</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王晨闯</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字节跳动</a:t>
                      </a:r>
                      <a:endParaRPr 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104537566"/>
                  </a:ext>
                </a:extLst>
              </a:tr>
              <a:tr h="432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2017</a:t>
                      </a:r>
                      <a:r>
                        <a:rPr lang="zh-CN" altLang="en-US" dirty="0">
                          <a:latin typeface="微软雅黑" panose="020B0503020204020204" pitchFamily="34" charset="-122"/>
                          <a:ea typeface="微软雅黑" panose="020B0503020204020204" pitchFamily="34" charset="-122"/>
                        </a:rPr>
                        <a:t>级</a:t>
                      </a:r>
                      <a:r>
                        <a:rPr lang="en-US"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协会成员</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刘可</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保研预录取</a:t>
                      </a:r>
                      <a:endParaRPr 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540101712"/>
                  </a:ext>
                </a:extLst>
              </a:tr>
              <a:tr h="432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2018</a:t>
                      </a:r>
                      <a:r>
                        <a:rPr lang="zh-CN" altLang="en-US" dirty="0">
                          <a:latin typeface="微软雅黑" panose="020B0503020204020204" pitchFamily="34" charset="-122"/>
                          <a:ea typeface="微软雅黑" panose="020B0503020204020204" pitchFamily="34" charset="-122"/>
                        </a:rPr>
                        <a:t>级</a:t>
                      </a:r>
                      <a:r>
                        <a:rPr lang="en-US" dirty="0">
                          <a:latin typeface="微软雅黑" panose="020B0503020204020204" pitchFamily="34" charset="-122"/>
                          <a:ea typeface="微软雅黑" panose="020B0503020204020204" pitchFamily="34" charset="-122"/>
                        </a:rPr>
                        <a:t>ACM</a:t>
                      </a:r>
                      <a:r>
                        <a:rPr lang="zh-CN" altLang="en-US" dirty="0">
                          <a:latin typeface="微软雅黑" panose="020B0503020204020204" pitchFamily="34" charset="-122"/>
                          <a:ea typeface="微软雅黑" panose="020B0503020204020204" pitchFamily="34" charset="-122"/>
                        </a:rPr>
                        <a:t>协会成员</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王司恺</a:t>
                      </a:r>
                      <a:endParaRPr 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大疆</a:t>
                      </a:r>
                      <a:endParaRPr 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635612752"/>
                  </a:ext>
                </a:extLst>
              </a:tr>
            </a:tbl>
          </a:graphicData>
        </a:graphic>
      </p:graphicFrame>
    </p:spTree>
    <p:extLst>
      <p:ext uri="{BB962C8B-B14F-4D97-AF65-F5344CB8AC3E}">
        <p14:creationId xmlns:p14="http://schemas.microsoft.com/office/powerpoint/2010/main" val="3226099277"/>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15" name="直接箭头连接符 114"/>
          <p:cNvCxnSpPr/>
          <p:nvPr/>
        </p:nvCxnSpPr>
        <p:spPr>
          <a:xfrm>
            <a:off x="3790952" y="3731056"/>
            <a:ext cx="283707" cy="77024"/>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272292" y="2319082"/>
            <a:ext cx="0" cy="0"/>
          </a:xfrm>
          <a:prstGeom prst="line">
            <a:avLst/>
          </a:prstGeom>
          <a:ln w="19050">
            <a:solidFill>
              <a:srgbClr val="F7D9D3"/>
            </a:solidFil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2353714" y="2220684"/>
            <a:ext cx="729660" cy="438194"/>
            <a:chOff x="2132468" y="2251530"/>
            <a:chExt cx="584200" cy="350838"/>
          </a:xfrm>
        </p:grpSpPr>
        <p:cxnSp>
          <p:nvCxnSpPr>
            <p:cNvPr id="118" name="直接连接符 117"/>
            <p:cNvCxnSpPr/>
            <p:nvPr/>
          </p:nvCxnSpPr>
          <p:spPr bwMode="auto">
            <a:xfrm flipV="1">
              <a:off x="2132468" y="2251530"/>
              <a:ext cx="265112" cy="3508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auto">
            <a:xfrm>
              <a:off x="2389643" y="2251530"/>
              <a:ext cx="327025"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20" name="直接箭头连接符 119"/>
          <p:cNvCxnSpPr/>
          <p:nvPr/>
        </p:nvCxnSpPr>
        <p:spPr>
          <a:xfrm>
            <a:off x="3643888" y="4484826"/>
            <a:ext cx="162571" cy="565513"/>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3237190" y="1349085"/>
            <a:ext cx="1325880" cy="1197595"/>
            <a:chOff x="2813089" y="1786005"/>
            <a:chExt cx="1061561" cy="958850"/>
          </a:xfrm>
        </p:grpSpPr>
        <p:sp>
          <p:nvSpPr>
            <p:cNvPr id="122" name="椭圆 121"/>
            <p:cNvSpPr/>
            <p:nvPr/>
          </p:nvSpPr>
          <p:spPr bwMode="auto">
            <a:xfrm>
              <a:off x="2862912" y="1786005"/>
              <a:ext cx="958850" cy="958850"/>
            </a:xfrm>
            <a:prstGeom prst="ellipse">
              <a:avLst/>
            </a:prstGeom>
            <a:solidFill>
              <a:srgbClr val="FFC000"/>
            </a:solidFill>
            <a:ln w="317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lstStyle/>
            <a:p>
              <a:endParaRPr lang="zh-CN" altLang="en-US" dirty="0">
                <a:solidFill>
                  <a:prstClr val="black"/>
                </a:solidFill>
                <a:cs typeface="+mn-ea"/>
                <a:sym typeface="+mn-lt"/>
              </a:endParaRPr>
            </a:p>
          </p:txBody>
        </p:sp>
        <p:sp>
          <p:nvSpPr>
            <p:cNvPr id="123" name="文本框 122"/>
            <p:cNvSpPr txBox="1"/>
            <p:nvPr/>
          </p:nvSpPr>
          <p:spPr>
            <a:xfrm>
              <a:off x="2813089" y="1998272"/>
              <a:ext cx="1061561" cy="516545"/>
            </a:xfrm>
            <a:prstGeom prst="rect">
              <a:avLst/>
            </a:prstGeom>
            <a:noFill/>
          </p:spPr>
          <p:txBody>
            <a:bodyPr wrap="none" rtlCol="0">
              <a:spAutoFit/>
            </a:bodyPr>
            <a:lstStyle/>
            <a:p>
              <a:pPr algn="ctr">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程序设计类</a:t>
              </a:r>
            </a:p>
            <a:p>
              <a:pPr algn="ctr">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个人赛</a:t>
              </a:r>
            </a:p>
          </p:txBody>
        </p:sp>
      </p:grpSp>
      <p:grpSp>
        <p:nvGrpSpPr>
          <p:cNvPr id="124" name="组合 123"/>
          <p:cNvGrpSpPr/>
          <p:nvPr/>
        </p:nvGrpSpPr>
        <p:grpSpPr>
          <a:xfrm>
            <a:off x="4009015" y="3124615"/>
            <a:ext cx="1542415" cy="1197595"/>
            <a:chOff x="4200537" y="3260272"/>
            <a:chExt cx="1234929" cy="958850"/>
          </a:xfrm>
          <a:solidFill>
            <a:srgbClr val="30BAA0"/>
          </a:solidFill>
        </p:grpSpPr>
        <p:sp>
          <p:nvSpPr>
            <p:cNvPr id="125" name="椭圆 124"/>
            <p:cNvSpPr/>
            <p:nvPr/>
          </p:nvSpPr>
          <p:spPr bwMode="auto">
            <a:xfrm>
              <a:off x="4358143" y="3260272"/>
              <a:ext cx="958850" cy="958850"/>
            </a:xfrm>
            <a:prstGeom prst="ellipse">
              <a:avLst/>
            </a:prstGeom>
            <a:grpFill/>
            <a:ln w="317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lstStyle/>
            <a:p>
              <a:endParaRPr lang="zh-CN" altLang="en-US" dirty="0">
                <a:solidFill>
                  <a:prstClr val="black"/>
                </a:solidFill>
                <a:cs typeface="+mn-ea"/>
                <a:sym typeface="+mn-lt"/>
              </a:endParaRPr>
            </a:p>
          </p:txBody>
        </p:sp>
        <p:sp>
          <p:nvSpPr>
            <p:cNvPr id="126" name="文本框 125"/>
            <p:cNvSpPr txBox="1"/>
            <p:nvPr/>
          </p:nvSpPr>
          <p:spPr>
            <a:xfrm>
              <a:off x="4200537" y="3487531"/>
              <a:ext cx="1234929" cy="578063"/>
            </a:xfrm>
            <a:prstGeom prst="rect">
              <a:avLst/>
            </a:prstGeom>
            <a:noFill/>
          </p:spPr>
          <p:txBody>
            <a:bodyPr wrap="square" rtlCol="0">
              <a:spAutoFit/>
            </a:bodyPr>
            <a:lstStyle/>
            <a:p>
              <a:pPr marL="107950" algn="ctr" fontAlgn="auto">
                <a:lnSpc>
                  <a:spcPct val="100000"/>
                </a:lnSpc>
                <a:spcBef>
                  <a:spcPts val="600"/>
                </a:spcBef>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程序设计类</a:t>
              </a:r>
            </a:p>
            <a:p>
              <a:pPr marL="107950" algn="ctr" fontAlgn="auto">
                <a:lnSpc>
                  <a:spcPct val="100000"/>
                </a:lnSpc>
                <a:spcBef>
                  <a:spcPts val="600"/>
                </a:spcBef>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团队赛</a:t>
              </a:r>
            </a:p>
          </p:txBody>
        </p:sp>
      </p:grpSp>
      <p:grpSp>
        <p:nvGrpSpPr>
          <p:cNvPr id="127" name="组合 126"/>
          <p:cNvGrpSpPr/>
          <p:nvPr/>
        </p:nvGrpSpPr>
        <p:grpSpPr>
          <a:xfrm>
            <a:off x="3316977" y="5074495"/>
            <a:ext cx="1433830" cy="1197595"/>
            <a:chOff x="3086465" y="4860584"/>
            <a:chExt cx="1147990" cy="958850"/>
          </a:xfrm>
          <a:solidFill>
            <a:srgbClr val="92D050"/>
          </a:solidFill>
        </p:grpSpPr>
        <p:sp>
          <p:nvSpPr>
            <p:cNvPr id="128" name="椭圆 127"/>
            <p:cNvSpPr/>
            <p:nvPr/>
          </p:nvSpPr>
          <p:spPr bwMode="auto">
            <a:xfrm>
              <a:off x="3244796" y="4860584"/>
              <a:ext cx="957262" cy="958850"/>
            </a:xfrm>
            <a:prstGeom prst="ellipse">
              <a:avLst/>
            </a:prstGeom>
            <a:grpFill/>
            <a:ln w="317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lstStyle/>
            <a:p>
              <a:endParaRPr lang="zh-CN" altLang="en-US" dirty="0">
                <a:solidFill>
                  <a:prstClr val="black"/>
                </a:solidFill>
                <a:cs typeface="+mn-ea"/>
                <a:sym typeface="+mn-lt"/>
              </a:endParaRPr>
            </a:p>
          </p:txBody>
        </p:sp>
        <p:sp>
          <p:nvSpPr>
            <p:cNvPr id="129" name="文本框 128"/>
            <p:cNvSpPr txBox="1"/>
            <p:nvPr/>
          </p:nvSpPr>
          <p:spPr>
            <a:xfrm>
              <a:off x="3086465" y="5137060"/>
              <a:ext cx="1147990" cy="405711"/>
            </a:xfrm>
            <a:prstGeom prst="rect">
              <a:avLst/>
            </a:prstGeom>
            <a:noFill/>
          </p:spPr>
          <p:txBody>
            <a:bodyPr wrap="none" rtlCol="0">
              <a:spAutoFit/>
            </a:bodyPr>
            <a:lstStyle/>
            <a:p>
              <a:pPr marL="107950">
                <a:lnSpc>
                  <a:spcPct val="150000"/>
                </a:lnSpc>
                <a:spcBef>
                  <a:spcPts val="600"/>
                </a:spcBef>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创新创业类</a:t>
              </a:r>
            </a:p>
          </p:txBody>
        </p:sp>
      </p:grpSp>
      <p:grpSp>
        <p:nvGrpSpPr>
          <p:cNvPr id="130" name="组合 129"/>
          <p:cNvGrpSpPr/>
          <p:nvPr/>
        </p:nvGrpSpPr>
        <p:grpSpPr>
          <a:xfrm>
            <a:off x="4751383" y="1488389"/>
            <a:ext cx="6637655" cy="1301549"/>
            <a:chOff x="3980318" y="1716774"/>
            <a:chExt cx="5314415" cy="1042080"/>
          </a:xfrm>
        </p:grpSpPr>
        <p:cxnSp>
          <p:nvCxnSpPr>
            <p:cNvPr id="131" name="直接连接符 130"/>
            <p:cNvCxnSpPr/>
            <p:nvPr/>
          </p:nvCxnSpPr>
          <p:spPr>
            <a:xfrm>
              <a:off x="3980318" y="2251530"/>
              <a:ext cx="6403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2" name="左中括号 131"/>
            <p:cNvSpPr/>
            <p:nvPr/>
          </p:nvSpPr>
          <p:spPr>
            <a:xfrm>
              <a:off x="4741097" y="1716774"/>
              <a:ext cx="123825" cy="1042080"/>
            </a:xfrm>
            <a:prstGeom prst="lef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cs typeface="+mn-ea"/>
                <a:sym typeface="+mn-lt"/>
              </a:endParaRPr>
            </a:p>
          </p:txBody>
        </p:sp>
        <p:sp>
          <p:nvSpPr>
            <p:cNvPr id="133" name="Rectangle 5"/>
            <p:cNvSpPr/>
            <p:nvPr/>
          </p:nvSpPr>
          <p:spPr bwMode="auto">
            <a:xfrm>
              <a:off x="5054081" y="1748295"/>
              <a:ext cx="4240652" cy="65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171450" indent="-171450">
                <a:lnSpc>
                  <a:spcPct val="150000"/>
                </a:lnSpc>
                <a:buFont typeface="Wingdings" panose="05000000000000000000" pitchFamily="2" charset="2"/>
                <a:buChar char="l"/>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第八届“蓝桥杯”软件类程序设计竞赛全国优秀奖；</a:t>
              </a:r>
            </a:p>
            <a:p>
              <a:pPr marL="171450" indent="-171450">
                <a:lnSpc>
                  <a:spcPct val="150000"/>
                </a:lnSpc>
                <a:buFont typeface="Wingdings" panose="05000000000000000000" pitchFamily="2" charset="2"/>
                <a:buChar char="l"/>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第九届“蓝桥杯”软件类程序设计竞赛全国三等奖2项，全国优秀奖1项；省一等奖3项、省二等奖3项；</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71450" indent="-171450">
                <a:lnSpc>
                  <a:spcPct val="150000"/>
                </a:lnSpc>
                <a:buFont typeface="Wingdings" panose="05000000000000000000" pitchFamily="2" charset="2"/>
                <a:buChar char="l"/>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34" name="组合 133"/>
          <p:cNvGrpSpPr/>
          <p:nvPr/>
        </p:nvGrpSpPr>
        <p:grpSpPr>
          <a:xfrm>
            <a:off x="5710184" y="3049105"/>
            <a:ext cx="5916931" cy="2001232"/>
            <a:chOff x="5453518" y="3261186"/>
            <a:chExt cx="4737372" cy="1602279"/>
          </a:xfrm>
        </p:grpSpPr>
        <p:cxnSp>
          <p:nvCxnSpPr>
            <p:cNvPr id="135" name="直接连接符 134"/>
            <p:cNvCxnSpPr/>
            <p:nvPr/>
          </p:nvCxnSpPr>
          <p:spPr>
            <a:xfrm flipH="1">
              <a:off x="5453518" y="3806372"/>
              <a:ext cx="89376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6" name="左中括号 135"/>
            <p:cNvSpPr/>
            <p:nvPr/>
          </p:nvSpPr>
          <p:spPr>
            <a:xfrm>
              <a:off x="6394498" y="3309485"/>
              <a:ext cx="141241" cy="1553980"/>
            </a:xfrm>
            <a:prstGeom prst="leftBracket">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cs typeface="+mn-ea"/>
                <a:sym typeface="+mn-lt"/>
              </a:endParaRPr>
            </a:p>
          </p:txBody>
        </p:sp>
        <p:sp>
          <p:nvSpPr>
            <p:cNvPr id="137" name="Rectangle 5"/>
            <p:cNvSpPr/>
            <p:nvPr/>
          </p:nvSpPr>
          <p:spPr bwMode="auto">
            <a:xfrm>
              <a:off x="6716411" y="3261186"/>
              <a:ext cx="3474479" cy="74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107950">
                <a:lnSpc>
                  <a:spcPct val="150000"/>
                </a:lnSpc>
                <a:spcBef>
                  <a:spcPts val="600"/>
                </a:spcBef>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42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届</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ACM-ICPC</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亚洲区域赛青岛站</a:t>
              </a:r>
            </a:p>
            <a:p>
              <a:pPr marL="107950">
                <a:lnSpc>
                  <a:spcPct val="150000"/>
                </a:lnSpc>
                <a:spcBef>
                  <a:spcPts val="600"/>
                </a:spcBef>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42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届</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ACM-ICPC</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亚洲区域赛南京站</a:t>
              </a:r>
            </a:p>
            <a:p>
              <a:pPr marL="107950">
                <a:lnSpc>
                  <a:spcPct val="150000"/>
                </a:lnSpc>
                <a:spcBef>
                  <a:spcPts val="600"/>
                </a:spcBef>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4</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届</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CCPC</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吉林站、桂林站、秦皇岛站</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07950">
                <a:lnSpc>
                  <a:spcPct val="150000"/>
                </a:lnSpc>
                <a:spcBef>
                  <a:spcPts val="600"/>
                </a:spcBef>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201</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9</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团队程序设计天梯赛省二等奖</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07950">
                <a:lnSpc>
                  <a:spcPct val="150000"/>
                </a:lnSpc>
                <a:spcBef>
                  <a:spcPts val="600"/>
                </a:spcBef>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a:xfrm>
            <a:off x="4975572" y="5202846"/>
            <a:ext cx="6525705" cy="1545082"/>
            <a:chOff x="4333875" y="4762479"/>
            <a:chExt cx="5224785" cy="1237065"/>
          </a:xfrm>
        </p:grpSpPr>
        <p:cxnSp>
          <p:nvCxnSpPr>
            <p:cNvPr id="139" name="直接连接符 138"/>
            <p:cNvCxnSpPr/>
            <p:nvPr/>
          </p:nvCxnSpPr>
          <p:spPr>
            <a:xfrm flipH="1">
              <a:off x="4333875" y="5361443"/>
              <a:ext cx="89376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0" name="左中括号 139"/>
            <p:cNvSpPr/>
            <p:nvPr/>
          </p:nvSpPr>
          <p:spPr>
            <a:xfrm>
              <a:off x="5327650" y="4865176"/>
              <a:ext cx="80660" cy="1134368"/>
            </a:xfrm>
            <a:prstGeom prst="leftBracke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cs typeface="+mn-ea"/>
                <a:sym typeface="+mn-lt"/>
              </a:endParaRPr>
            </a:p>
          </p:txBody>
        </p:sp>
        <p:sp>
          <p:nvSpPr>
            <p:cNvPr id="141" name="Rectangle 5"/>
            <p:cNvSpPr/>
            <p:nvPr/>
          </p:nvSpPr>
          <p:spPr bwMode="auto">
            <a:xfrm>
              <a:off x="5615935" y="4762479"/>
              <a:ext cx="3942725" cy="101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107950">
                <a:lnSpc>
                  <a:spcPct val="150000"/>
                </a:lnSpc>
                <a:spcBef>
                  <a:spcPts val="600"/>
                </a:spcBef>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第三届“互联网+”大学生创新创业大赛全国一等奖；</a:t>
              </a:r>
            </a:p>
            <a:p>
              <a:pPr marL="107950">
                <a:lnSpc>
                  <a:spcPct val="150000"/>
                </a:lnSpc>
                <a:spcBef>
                  <a:spcPts val="600"/>
                </a:spcBef>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第十五届挑战</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杯“一带一路”国际专项赛一等奖；</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07950">
                <a:lnSpc>
                  <a:spcPct val="150000"/>
                </a:lnSpc>
                <a:spcBef>
                  <a:spcPts val="600"/>
                </a:spcBef>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创青春 2018湖北省大学生创业实践挑战赛三等奖；</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107950">
                <a:lnSpc>
                  <a:spcPct val="150000"/>
                </a:lnSpc>
                <a:spcBef>
                  <a:spcPts val="600"/>
                </a:spcBef>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p:txBody>
        </p:sp>
      </p:grpSp>
      <p:grpSp>
        <p:nvGrpSpPr>
          <p:cNvPr id="142" name="组合 141"/>
          <p:cNvGrpSpPr/>
          <p:nvPr/>
        </p:nvGrpSpPr>
        <p:grpSpPr>
          <a:xfrm>
            <a:off x="1500429" y="2753746"/>
            <a:ext cx="2201725" cy="2201725"/>
            <a:chOff x="1360492" y="2870770"/>
            <a:chExt cx="1762804" cy="1762804"/>
          </a:xfrm>
          <a:solidFill>
            <a:srgbClr val="2D6B81"/>
          </a:solidFill>
        </p:grpSpPr>
        <p:sp>
          <p:nvSpPr>
            <p:cNvPr id="143" name="椭圆 142"/>
            <p:cNvSpPr/>
            <p:nvPr/>
          </p:nvSpPr>
          <p:spPr>
            <a:xfrm>
              <a:off x="1360492" y="2870770"/>
              <a:ext cx="1762804" cy="1762804"/>
            </a:xfrm>
            <a:prstGeom prst="ellipse">
              <a:avLst/>
            </a:prstGeom>
            <a:grpFill/>
            <a:ln w="28575" cap="flat">
              <a:solidFill>
                <a:schemeClr val="bg1"/>
              </a:solidFill>
              <a:prstDash val="solid"/>
              <a:miter lim="800000"/>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44" name="KSO_Shape"/>
            <p:cNvSpPr/>
            <p:nvPr/>
          </p:nvSpPr>
          <p:spPr bwMode="auto">
            <a:xfrm>
              <a:off x="1880337" y="3145972"/>
              <a:ext cx="672818" cy="705754"/>
            </a:xfrm>
            <a:custGeom>
              <a:avLst/>
              <a:gdLst>
                <a:gd name="T0" fmla="*/ 1052180 w 1822450"/>
                <a:gd name="T1" fmla="*/ 1891814 h 1912938"/>
                <a:gd name="T2" fmla="*/ 834486 w 1822450"/>
                <a:gd name="T3" fmla="*/ 1843067 h 1912938"/>
                <a:gd name="T4" fmla="*/ 702457 w 1822450"/>
                <a:gd name="T5" fmla="*/ 1904601 h 1912938"/>
                <a:gd name="T6" fmla="*/ 1654740 w 1822450"/>
                <a:gd name="T7" fmla="*/ 1644404 h 1912938"/>
                <a:gd name="T8" fmla="*/ 1553494 w 1822450"/>
                <a:gd name="T9" fmla="*/ 1640423 h 1912938"/>
                <a:gd name="T10" fmla="*/ 1385313 w 1822450"/>
                <a:gd name="T11" fmla="*/ 1639229 h 1912938"/>
                <a:gd name="T12" fmla="*/ 1338497 w 1822450"/>
                <a:gd name="T13" fmla="*/ 1607788 h 1912938"/>
                <a:gd name="T14" fmla="*/ 436229 w 1822450"/>
                <a:gd name="T15" fmla="*/ 1649976 h 1912938"/>
                <a:gd name="T16" fmla="*/ 265376 w 1822450"/>
                <a:gd name="T17" fmla="*/ 1639229 h 1912938"/>
                <a:gd name="T18" fmla="*/ 148309 w 1822450"/>
                <a:gd name="T19" fmla="*/ 1649577 h 1912938"/>
                <a:gd name="T20" fmla="*/ 624432 w 1822450"/>
                <a:gd name="T21" fmla="*/ 1289910 h 1912938"/>
                <a:gd name="T22" fmla="*/ 583933 w 1822450"/>
                <a:gd name="T23" fmla="*/ 1302672 h 1912938"/>
                <a:gd name="T24" fmla="*/ 1245239 w 1822450"/>
                <a:gd name="T25" fmla="*/ 1301091 h 1912938"/>
                <a:gd name="T26" fmla="*/ 1203152 w 1822450"/>
                <a:gd name="T27" fmla="*/ 1281551 h 1912938"/>
                <a:gd name="T28" fmla="*/ 110393 w 1822450"/>
                <a:gd name="T29" fmla="*/ 1147347 h 1912938"/>
                <a:gd name="T30" fmla="*/ 86508 w 1822450"/>
                <a:gd name="T31" fmla="*/ 1182918 h 1912938"/>
                <a:gd name="T32" fmla="*/ 1760008 w 1822450"/>
                <a:gd name="T33" fmla="*/ 1169884 h 1912938"/>
                <a:gd name="T34" fmla="*/ 1709636 w 1822450"/>
                <a:gd name="T35" fmla="*/ 1166651 h 1912938"/>
                <a:gd name="T36" fmla="*/ 366123 w 1822450"/>
                <a:gd name="T37" fmla="*/ 583339 h 1912938"/>
                <a:gd name="T38" fmla="*/ 468306 w 1822450"/>
                <a:gd name="T39" fmla="*/ 1328065 h 1912938"/>
                <a:gd name="T40" fmla="*/ 96264 w 1822450"/>
                <a:gd name="T41" fmla="*/ 768237 h 1912938"/>
                <a:gd name="T42" fmla="*/ 1183 w 1822450"/>
                <a:gd name="T43" fmla="*/ 654059 h 1912938"/>
                <a:gd name="T44" fmla="*/ 1654601 w 1822450"/>
                <a:gd name="T45" fmla="*/ 539486 h 1912938"/>
                <a:gd name="T46" fmla="*/ 1777799 w 1822450"/>
                <a:gd name="T47" fmla="*/ 1076207 h 1912938"/>
                <a:gd name="T48" fmla="*/ 1669211 w 1822450"/>
                <a:gd name="T49" fmla="*/ 1082926 h 1912938"/>
                <a:gd name="T50" fmla="*/ 1379381 w 1822450"/>
                <a:gd name="T51" fmla="*/ 1258406 h 1912938"/>
                <a:gd name="T52" fmla="*/ 1596951 w 1822450"/>
                <a:gd name="T53" fmla="*/ 534744 h 1912938"/>
                <a:gd name="T54" fmla="*/ 1341509 w 1822450"/>
                <a:gd name="T55" fmla="*/ 631970 h 1912938"/>
                <a:gd name="T56" fmla="*/ 1211058 w 1822450"/>
                <a:gd name="T57" fmla="*/ 878592 h 1912938"/>
                <a:gd name="T58" fmla="*/ 913390 w 1822450"/>
                <a:gd name="T59" fmla="*/ 1388436 h 1912938"/>
                <a:gd name="T60" fmla="*/ 620862 w 1822450"/>
                <a:gd name="T61" fmla="*/ 1012575 h 1912938"/>
                <a:gd name="T62" fmla="*/ 490410 w 1822450"/>
                <a:gd name="T63" fmla="*/ 658450 h 1912938"/>
                <a:gd name="T64" fmla="*/ 791239 w 1822450"/>
                <a:gd name="T65" fmla="*/ 477436 h 1912938"/>
                <a:gd name="T66" fmla="*/ 930565 w 1822450"/>
                <a:gd name="T67" fmla="*/ 340686 h 1912938"/>
                <a:gd name="T68" fmla="*/ 1525019 w 1822450"/>
                <a:gd name="T69" fmla="*/ 348987 h 1912938"/>
                <a:gd name="T70" fmla="*/ 1543211 w 1822450"/>
                <a:gd name="T71" fmla="*/ 320925 h 1912938"/>
                <a:gd name="T72" fmla="*/ 361253 w 1822450"/>
                <a:gd name="T73" fmla="*/ 309859 h 1912938"/>
                <a:gd name="T74" fmla="*/ 388900 w 1822450"/>
                <a:gd name="T75" fmla="*/ 340686 h 1912938"/>
                <a:gd name="T76" fmla="*/ 1589483 w 1822450"/>
                <a:gd name="T77" fmla="*/ 183386 h 1912938"/>
                <a:gd name="T78" fmla="*/ 1537279 w 1822450"/>
                <a:gd name="T79" fmla="*/ 257688 h 1912938"/>
                <a:gd name="T80" fmla="*/ 1630219 w 1822450"/>
                <a:gd name="T81" fmla="*/ 376257 h 1912938"/>
                <a:gd name="T82" fmla="*/ 1556658 w 1822450"/>
                <a:gd name="T83" fmla="*/ 503916 h 1912938"/>
                <a:gd name="T84" fmla="*/ 1370381 w 1822450"/>
                <a:gd name="T85" fmla="*/ 446213 h 1912938"/>
                <a:gd name="T86" fmla="*/ 1339928 w 1822450"/>
                <a:gd name="T87" fmla="*/ 311439 h 1912938"/>
                <a:gd name="T88" fmla="*/ 1371963 w 1822450"/>
                <a:gd name="T89" fmla="*/ 194056 h 1912938"/>
                <a:gd name="T90" fmla="*/ 478954 w 1822450"/>
                <a:gd name="T91" fmla="*/ 223304 h 1912938"/>
                <a:gd name="T92" fmla="*/ 457626 w 1822450"/>
                <a:gd name="T93" fmla="*/ 275474 h 1912938"/>
                <a:gd name="T94" fmla="*/ 476585 w 1822450"/>
                <a:gd name="T95" fmla="*/ 405900 h 1912938"/>
                <a:gd name="T96" fmla="*/ 374682 w 1822450"/>
                <a:gd name="T97" fmla="*/ 531187 h 1912938"/>
                <a:gd name="T98" fmla="*/ 206423 w 1822450"/>
                <a:gd name="T99" fmla="*/ 401156 h 1912938"/>
                <a:gd name="T100" fmla="*/ 203659 w 1822450"/>
                <a:gd name="T101" fmla="*/ 280612 h 1912938"/>
                <a:gd name="T102" fmla="*/ 318991 w 1822450"/>
                <a:gd name="T103" fmla="*/ 160462 h 1912938"/>
                <a:gd name="T104" fmla="*/ 951483 w 1822450"/>
                <a:gd name="T105" fmla="*/ 193267 h 1912938"/>
                <a:gd name="T106" fmla="*/ 978320 w 1822450"/>
                <a:gd name="T107" fmla="*/ 240299 h 1912938"/>
                <a:gd name="T108" fmla="*/ 1028839 w 1822450"/>
                <a:gd name="T109" fmla="*/ 19762 h 1912938"/>
                <a:gd name="T110" fmla="*/ 985031 w 1822450"/>
                <a:gd name="T111" fmla="*/ 122916 h 1912938"/>
                <a:gd name="T112" fmla="*/ 1097906 w 1822450"/>
                <a:gd name="T113" fmla="*/ 194847 h 1912938"/>
                <a:gd name="T114" fmla="*/ 1067122 w 1822450"/>
                <a:gd name="T115" fmla="*/ 354520 h 1912938"/>
                <a:gd name="T116" fmla="*/ 893862 w 1822450"/>
                <a:gd name="T117" fmla="*/ 476646 h 1912938"/>
                <a:gd name="T118" fmla="*/ 745465 w 1822450"/>
                <a:gd name="T119" fmla="*/ 315392 h 1912938"/>
                <a:gd name="T120" fmla="*/ 746649 w 1822450"/>
                <a:gd name="T121" fmla="*/ 154929 h 1912938"/>
                <a:gd name="T122" fmla="*/ 892678 w 1822450"/>
                <a:gd name="T123" fmla="*/ 3162 h 19129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822450" h="1912938">
                  <a:moveTo>
                    <a:pt x="987425" y="1839913"/>
                  </a:moveTo>
                  <a:lnTo>
                    <a:pt x="1085699" y="1839913"/>
                  </a:lnTo>
                  <a:lnTo>
                    <a:pt x="1094850" y="1845932"/>
                  </a:lnTo>
                  <a:lnTo>
                    <a:pt x="1104399" y="1852753"/>
                  </a:lnTo>
                  <a:lnTo>
                    <a:pt x="1115141" y="1860778"/>
                  </a:lnTo>
                  <a:lnTo>
                    <a:pt x="1126282" y="1870407"/>
                  </a:lnTo>
                  <a:lnTo>
                    <a:pt x="1131454" y="1874821"/>
                  </a:lnTo>
                  <a:lnTo>
                    <a:pt x="1135831" y="1879636"/>
                  </a:lnTo>
                  <a:lnTo>
                    <a:pt x="1139809" y="1884450"/>
                  </a:lnTo>
                  <a:lnTo>
                    <a:pt x="1142594" y="1888864"/>
                  </a:lnTo>
                  <a:lnTo>
                    <a:pt x="1144982" y="1893679"/>
                  </a:lnTo>
                  <a:lnTo>
                    <a:pt x="1145777" y="1895685"/>
                  </a:lnTo>
                  <a:lnTo>
                    <a:pt x="1146175" y="1897691"/>
                  </a:lnTo>
                  <a:lnTo>
                    <a:pt x="1145777" y="1900500"/>
                  </a:lnTo>
                  <a:lnTo>
                    <a:pt x="1144982" y="1902907"/>
                  </a:lnTo>
                  <a:lnTo>
                    <a:pt x="1142992" y="1905315"/>
                  </a:lnTo>
                  <a:lnTo>
                    <a:pt x="1140605" y="1907321"/>
                  </a:lnTo>
                  <a:lnTo>
                    <a:pt x="1137422" y="1908926"/>
                  </a:lnTo>
                  <a:lnTo>
                    <a:pt x="1133046" y="1910531"/>
                  </a:lnTo>
                  <a:lnTo>
                    <a:pt x="1127475" y="1911735"/>
                  </a:lnTo>
                  <a:lnTo>
                    <a:pt x="1120712" y="1912537"/>
                  </a:lnTo>
                  <a:lnTo>
                    <a:pt x="1112754" y="1912938"/>
                  </a:lnTo>
                  <a:lnTo>
                    <a:pt x="1105195" y="1912938"/>
                  </a:lnTo>
                  <a:lnTo>
                    <a:pt x="1098033" y="1912537"/>
                  </a:lnTo>
                  <a:lnTo>
                    <a:pt x="1091269" y="1911735"/>
                  </a:lnTo>
                  <a:lnTo>
                    <a:pt x="1084903" y="1910130"/>
                  </a:lnTo>
                  <a:lnTo>
                    <a:pt x="1078537" y="1908525"/>
                  </a:lnTo>
                  <a:lnTo>
                    <a:pt x="1072569" y="1906920"/>
                  </a:lnTo>
                  <a:lnTo>
                    <a:pt x="1066601" y="1904914"/>
                  </a:lnTo>
                  <a:lnTo>
                    <a:pt x="1061031" y="1902105"/>
                  </a:lnTo>
                  <a:lnTo>
                    <a:pt x="1055859" y="1899697"/>
                  </a:lnTo>
                  <a:lnTo>
                    <a:pt x="1045514" y="1893679"/>
                  </a:lnTo>
                  <a:lnTo>
                    <a:pt x="1035965" y="1887259"/>
                  </a:lnTo>
                  <a:lnTo>
                    <a:pt x="1026416" y="1880438"/>
                  </a:lnTo>
                  <a:lnTo>
                    <a:pt x="1022438" y="1878031"/>
                  </a:lnTo>
                  <a:lnTo>
                    <a:pt x="1019255" y="1876827"/>
                  </a:lnTo>
                  <a:lnTo>
                    <a:pt x="1018459" y="1876827"/>
                  </a:lnTo>
                  <a:lnTo>
                    <a:pt x="1017663" y="1876827"/>
                  </a:lnTo>
                  <a:lnTo>
                    <a:pt x="1016470" y="1877629"/>
                  </a:lnTo>
                  <a:lnTo>
                    <a:pt x="1015674" y="1878833"/>
                  </a:lnTo>
                  <a:lnTo>
                    <a:pt x="1015276" y="1880037"/>
                  </a:lnTo>
                  <a:lnTo>
                    <a:pt x="1014083" y="1880839"/>
                  </a:lnTo>
                  <a:lnTo>
                    <a:pt x="1013685" y="1881241"/>
                  </a:lnTo>
                  <a:lnTo>
                    <a:pt x="1012889" y="1881241"/>
                  </a:lnTo>
                  <a:lnTo>
                    <a:pt x="1002146" y="1880839"/>
                  </a:lnTo>
                  <a:lnTo>
                    <a:pt x="995781" y="1880438"/>
                  </a:lnTo>
                  <a:lnTo>
                    <a:pt x="993393" y="1880037"/>
                  </a:lnTo>
                  <a:lnTo>
                    <a:pt x="991802" y="1879234"/>
                  </a:lnTo>
                  <a:lnTo>
                    <a:pt x="989812" y="1870006"/>
                  </a:lnTo>
                  <a:lnTo>
                    <a:pt x="988619" y="1861580"/>
                  </a:lnTo>
                  <a:lnTo>
                    <a:pt x="988221" y="1855160"/>
                  </a:lnTo>
                  <a:lnTo>
                    <a:pt x="988221" y="1850747"/>
                  </a:lnTo>
                  <a:lnTo>
                    <a:pt x="988221" y="1847136"/>
                  </a:lnTo>
                  <a:lnTo>
                    <a:pt x="988619" y="1844728"/>
                  </a:lnTo>
                  <a:lnTo>
                    <a:pt x="989017" y="1843123"/>
                  </a:lnTo>
                  <a:lnTo>
                    <a:pt x="987425" y="1839913"/>
                  </a:lnTo>
                  <a:close/>
                  <a:moveTo>
                    <a:pt x="739926" y="1839913"/>
                  </a:moveTo>
                  <a:lnTo>
                    <a:pt x="838200" y="1839913"/>
                  </a:lnTo>
                  <a:lnTo>
                    <a:pt x="836608" y="1843123"/>
                  </a:lnTo>
                  <a:lnTo>
                    <a:pt x="837006" y="1844728"/>
                  </a:lnTo>
                  <a:lnTo>
                    <a:pt x="837404" y="1847136"/>
                  </a:lnTo>
                  <a:lnTo>
                    <a:pt x="837404" y="1850747"/>
                  </a:lnTo>
                  <a:lnTo>
                    <a:pt x="837404" y="1855160"/>
                  </a:lnTo>
                  <a:lnTo>
                    <a:pt x="837006" y="1861580"/>
                  </a:lnTo>
                  <a:lnTo>
                    <a:pt x="835813" y="1870006"/>
                  </a:lnTo>
                  <a:lnTo>
                    <a:pt x="833823" y="1879234"/>
                  </a:lnTo>
                  <a:lnTo>
                    <a:pt x="831834" y="1880037"/>
                  </a:lnTo>
                  <a:lnTo>
                    <a:pt x="829447" y="1880438"/>
                  </a:lnTo>
                  <a:lnTo>
                    <a:pt x="823479" y="1880839"/>
                  </a:lnTo>
                  <a:lnTo>
                    <a:pt x="812338" y="1881241"/>
                  </a:lnTo>
                  <a:lnTo>
                    <a:pt x="811542" y="1881241"/>
                  </a:lnTo>
                  <a:lnTo>
                    <a:pt x="810747" y="1880839"/>
                  </a:lnTo>
                  <a:lnTo>
                    <a:pt x="810349" y="1880037"/>
                  </a:lnTo>
                  <a:lnTo>
                    <a:pt x="809553" y="1878833"/>
                  </a:lnTo>
                  <a:lnTo>
                    <a:pt x="809155" y="1877629"/>
                  </a:lnTo>
                  <a:lnTo>
                    <a:pt x="807962" y="1876827"/>
                  </a:lnTo>
                  <a:lnTo>
                    <a:pt x="807166" y="1876827"/>
                  </a:lnTo>
                  <a:lnTo>
                    <a:pt x="806370" y="1876827"/>
                  </a:lnTo>
                  <a:lnTo>
                    <a:pt x="803187" y="1878031"/>
                  </a:lnTo>
                  <a:lnTo>
                    <a:pt x="799209" y="1880438"/>
                  </a:lnTo>
                  <a:lnTo>
                    <a:pt x="789660" y="1887259"/>
                  </a:lnTo>
                  <a:lnTo>
                    <a:pt x="780111" y="1893679"/>
                  </a:lnTo>
                  <a:lnTo>
                    <a:pt x="769368" y="1899697"/>
                  </a:lnTo>
                  <a:lnTo>
                    <a:pt x="764594" y="1902105"/>
                  </a:lnTo>
                  <a:lnTo>
                    <a:pt x="758626" y="1904914"/>
                  </a:lnTo>
                  <a:lnTo>
                    <a:pt x="753056" y="1906920"/>
                  </a:lnTo>
                  <a:lnTo>
                    <a:pt x="747088" y="1908525"/>
                  </a:lnTo>
                  <a:lnTo>
                    <a:pt x="740722" y="1910130"/>
                  </a:lnTo>
                  <a:lnTo>
                    <a:pt x="733958" y="1911735"/>
                  </a:lnTo>
                  <a:lnTo>
                    <a:pt x="727194" y="1912537"/>
                  </a:lnTo>
                  <a:lnTo>
                    <a:pt x="720032" y="1912938"/>
                  </a:lnTo>
                  <a:lnTo>
                    <a:pt x="712473" y="1912938"/>
                  </a:lnTo>
                  <a:lnTo>
                    <a:pt x="704913" y="1912537"/>
                  </a:lnTo>
                  <a:lnTo>
                    <a:pt x="700139" y="1912136"/>
                  </a:lnTo>
                  <a:lnTo>
                    <a:pt x="695365" y="1911333"/>
                  </a:lnTo>
                  <a:lnTo>
                    <a:pt x="691386" y="1909728"/>
                  </a:lnTo>
                  <a:lnTo>
                    <a:pt x="687805" y="1908926"/>
                  </a:lnTo>
                  <a:lnTo>
                    <a:pt x="685020" y="1907321"/>
                  </a:lnTo>
                  <a:lnTo>
                    <a:pt x="683031" y="1905716"/>
                  </a:lnTo>
                  <a:lnTo>
                    <a:pt x="681041" y="1903710"/>
                  </a:lnTo>
                  <a:lnTo>
                    <a:pt x="680245" y="1902105"/>
                  </a:lnTo>
                  <a:lnTo>
                    <a:pt x="679450" y="1900099"/>
                  </a:lnTo>
                  <a:lnTo>
                    <a:pt x="679450" y="1898093"/>
                  </a:lnTo>
                  <a:lnTo>
                    <a:pt x="679848" y="1895685"/>
                  </a:lnTo>
                  <a:lnTo>
                    <a:pt x="680245" y="1893679"/>
                  </a:lnTo>
                  <a:lnTo>
                    <a:pt x="681439" y="1891673"/>
                  </a:lnTo>
                  <a:lnTo>
                    <a:pt x="684224" y="1886457"/>
                  </a:lnTo>
                  <a:lnTo>
                    <a:pt x="687805" y="1881642"/>
                  </a:lnTo>
                  <a:lnTo>
                    <a:pt x="692182" y="1876827"/>
                  </a:lnTo>
                  <a:lnTo>
                    <a:pt x="697354" y="1872012"/>
                  </a:lnTo>
                  <a:lnTo>
                    <a:pt x="702526" y="1866796"/>
                  </a:lnTo>
                  <a:lnTo>
                    <a:pt x="708494" y="1861981"/>
                  </a:lnTo>
                  <a:lnTo>
                    <a:pt x="720032" y="1853555"/>
                  </a:lnTo>
                  <a:lnTo>
                    <a:pt x="729581" y="1846333"/>
                  </a:lnTo>
                  <a:lnTo>
                    <a:pt x="739926" y="1839913"/>
                  </a:lnTo>
                  <a:close/>
                  <a:moveTo>
                    <a:pt x="1538288" y="1614488"/>
                  </a:moveTo>
                  <a:lnTo>
                    <a:pt x="1616076" y="1614488"/>
                  </a:lnTo>
                  <a:lnTo>
                    <a:pt x="1619648" y="1616486"/>
                  </a:lnTo>
                  <a:lnTo>
                    <a:pt x="1628379" y="1622880"/>
                  </a:lnTo>
                  <a:lnTo>
                    <a:pt x="1640286" y="1631273"/>
                  </a:lnTo>
                  <a:lnTo>
                    <a:pt x="1646239" y="1636069"/>
                  </a:lnTo>
                  <a:lnTo>
                    <a:pt x="1651795" y="1641264"/>
                  </a:lnTo>
                  <a:lnTo>
                    <a:pt x="1656557" y="1646060"/>
                  </a:lnTo>
                  <a:lnTo>
                    <a:pt x="1660526" y="1651256"/>
                  </a:lnTo>
                  <a:lnTo>
                    <a:pt x="1661717" y="1653653"/>
                  </a:lnTo>
                  <a:lnTo>
                    <a:pt x="1662907" y="1656451"/>
                  </a:lnTo>
                  <a:lnTo>
                    <a:pt x="1663701" y="1658449"/>
                  </a:lnTo>
                  <a:lnTo>
                    <a:pt x="1663701" y="1660448"/>
                  </a:lnTo>
                  <a:lnTo>
                    <a:pt x="1663304" y="1662845"/>
                  </a:lnTo>
                  <a:lnTo>
                    <a:pt x="1662511" y="1664444"/>
                  </a:lnTo>
                  <a:lnTo>
                    <a:pt x="1661320" y="1666043"/>
                  </a:lnTo>
                  <a:lnTo>
                    <a:pt x="1659336" y="1668041"/>
                  </a:lnTo>
                  <a:lnTo>
                    <a:pt x="1656161" y="1669240"/>
                  </a:lnTo>
                  <a:lnTo>
                    <a:pt x="1652986" y="1670039"/>
                  </a:lnTo>
                  <a:lnTo>
                    <a:pt x="1648620" y="1670838"/>
                  </a:lnTo>
                  <a:lnTo>
                    <a:pt x="1643461" y="1671238"/>
                  </a:lnTo>
                  <a:lnTo>
                    <a:pt x="1637904" y="1671638"/>
                  </a:lnTo>
                  <a:lnTo>
                    <a:pt x="1631951" y="1671638"/>
                  </a:lnTo>
                  <a:lnTo>
                    <a:pt x="1625998" y="1671238"/>
                  </a:lnTo>
                  <a:lnTo>
                    <a:pt x="1620442" y="1670838"/>
                  </a:lnTo>
                  <a:lnTo>
                    <a:pt x="1615282" y="1669640"/>
                  </a:lnTo>
                  <a:lnTo>
                    <a:pt x="1610520" y="1668441"/>
                  </a:lnTo>
                  <a:lnTo>
                    <a:pt x="1605757" y="1666842"/>
                  </a:lnTo>
                  <a:lnTo>
                    <a:pt x="1600995" y="1665243"/>
                  </a:lnTo>
                  <a:lnTo>
                    <a:pt x="1592660" y="1661646"/>
                  </a:lnTo>
                  <a:lnTo>
                    <a:pt x="1584723" y="1656851"/>
                  </a:lnTo>
                  <a:lnTo>
                    <a:pt x="1576785" y="1651655"/>
                  </a:lnTo>
                  <a:lnTo>
                    <a:pt x="1569245" y="1646060"/>
                  </a:lnTo>
                  <a:lnTo>
                    <a:pt x="1566070" y="1644062"/>
                  </a:lnTo>
                  <a:lnTo>
                    <a:pt x="1564085" y="1643263"/>
                  </a:lnTo>
                  <a:lnTo>
                    <a:pt x="1562101" y="1643263"/>
                  </a:lnTo>
                  <a:lnTo>
                    <a:pt x="1561307" y="1643662"/>
                  </a:lnTo>
                  <a:lnTo>
                    <a:pt x="1560513" y="1645660"/>
                  </a:lnTo>
                  <a:lnTo>
                    <a:pt x="1559720" y="1646460"/>
                  </a:lnTo>
                  <a:lnTo>
                    <a:pt x="1558926" y="1647259"/>
                  </a:lnTo>
                  <a:lnTo>
                    <a:pt x="1550195" y="1646460"/>
                  </a:lnTo>
                  <a:lnTo>
                    <a:pt x="1545035" y="1646060"/>
                  </a:lnTo>
                  <a:lnTo>
                    <a:pt x="1543448" y="1645660"/>
                  </a:lnTo>
                  <a:lnTo>
                    <a:pt x="1541860" y="1645261"/>
                  </a:lnTo>
                  <a:lnTo>
                    <a:pt x="1540273" y="1637667"/>
                  </a:lnTo>
                  <a:lnTo>
                    <a:pt x="1539479" y="1631273"/>
                  </a:lnTo>
                  <a:lnTo>
                    <a:pt x="1539082" y="1626877"/>
                  </a:lnTo>
                  <a:lnTo>
                    <a:pt x="1539082" y="1622880"/>
                  </a:lnTo>
                  <a:lnTo>
                    <a:pt x="1539082" y="1618085"/>
                  </a:lnTo>
                  <a:lnTo>
                    <a:pt x="1539479" y="1616486"/>
                  </a:lnTo>
                  <a:lnTo>
                    <a:pt x="1538288" y="1614488"/>
                  </a:lnTo>
                  <a:close/>
                  <a:moveTo>
                    <a:pt x="1343177" y="1614488"/>
                  </a:moveTo>
                  <a:lnTo>
                    <a:pt x="1420813" y="1614488"/>
                  </a:lnTo>
                  <a:lnTo>
                    <a:pt x="1419619" y="1616486"/>
                  </a:lnTo>
                  <a:lnTo>
                    <a:pt x="1420017" y="1618085"/>
                  </a:lnTo>
                  <a:lnTo>
                    <a:pt x="1420415" y="1622880"/>
                  </a:lnTo>
                  <a:lnTo>
                    <a:pt x="1420415" y="1626877"/>
                  </a:lnTo>
                  <a:lnTo>
                    <a:pt x="1420017" y="1631273"/>
                  </a:lnTo>
                  <a:lnTo>
                    <a:pt x="1419221" y="1637667"/>
                  </a:lnTo>
                  <a:lnTo>
                    <a:pt x="1417628" y="1645261"/>
                  </a:lnTo>
                  <a:lnTo>
                    <a:pt x="1416434" y="1645660"/>
                  </a:lnTo>
                  <a:lnTo>
                    <a:pt x="1414045" y="1646060"/>
                  </a:lnTo>
                  <a:lnTo>
                    <a:pt x="1409665" y="1646460"/>
                  </a:lnTo>
                  <a:lnTo>
                    <a:pt x="1400508" y="1647259"/>
                  </a:lnTo>
                  <a:lnTo>
                    <a:pt x="1399712" y="1646460"/>
                  </a:lnTo>
                  <a:lnTo>
                    <a:pt x="1398916" y="1645660"/>
                  </a:lnTo>
                  <a:lnTo>
                    <a:pt x="1398119" y="1643662"/>
                  </a:lnTo>
                  <a:lnTo>
                    <a:pt x="1397323" y="1643263"/>
                  </a:lnTo>
                  <a:lnTo>
                    <a:pt x="1395731" y="1643263"/>
                  </a:lnTo>
                  <a:lnTo>
                    <a:pt x="1393342" y="1644062"/>
                  </a:lnTo>
                  <a:lnTo>
                    <a:pt x="1390157" y="1646060"/>
                  </a:lnTo>
                  <a:lnTo>
                    <a:pt x="1382592" y="1651655"/>
                  </a:lnTo>
                  <a:lnTo>
                    <a:pt x="1375028" y="1656851"/>
                  </a:lnTo>
                  <a:lnTo>
                    <a:pt x="1366667" y="1661646"/>
                  </a:lnTo>
                  <a:lnTo>
                    <a:pt x="1357908" y="1665243"/>
                  </a:lnTo>
                  <a:lnTo>
                    <a:pt x="1353528" y="1666842"/>
                  </a:lnTo>
                  <a:lnTo>
                    <a:pt x="1348751" y="1668441"/>
                  </a:lnTo>
                  <a:lnTo>
                    <a:pt x="1343973" y="1669640"/>
                  </a:lnTo>
                  <a:lnTo>
                    <a:pt x="1338399" y="1670838"/>
                  </a:lnTo>
                  <a:lnTo>
                    <a:pt x="1333223" y="1671238"/>
                  </a:lnTo>
                  <a:lnTo>
                    <a:pt x="1327649" y="1671638"/>
                  </a:lnTo>
                  <a:lnTo>
                    <a:pt x="1321677" y="1671638"/>
                  </a:lnTo>
                  <a:lnTo>
                    <a:pt x="1315307" y="1671238"/>
                  </a:lnTo>
                  <a:lnTo>
                    <a:pt x="1310131" y="1670838"/>
                  </a:lnTo>
                  <a:lnTo>
                    <a:pt x="1306548" y="1670039"/>
                  </a:lnTo>
                  <a:lnTo>
                    <a:pt x="1302567" y="1669240"/>
                  </a:lnTo>
                  <a:lnTo>
                    <a:pt x="1300178" y="1668041"/>
                  </a:lnTo>
                  <a:lnTo>
                    <a:pt x="1297789" y="1666043"/>
                  </a:lnTo>
                  <a:lnTo>
                    <a:pt x="1296595" y="1664444"/>
                  </a:lnTo>
                  <a:lnTo>
                    <a:pt x="1295798" y="1662845"/>
                  </a:lnTo>
                  <a:lnTo>
                    <a:pt x="1295400" y="1660448"/>
                  </a:lnTo>
                  <a:lnTo>
                    <a:pt x="1295400" y="1658449"/>
                  </a:lnTo>
                  <a:lnTo>
                    <a:pt x="1296197" y="1656451"/>
                  </a:lnTo>
                  <a:lnTo>
                    <a:pt x="1296993" y="1653653"/>
                  </a:lnTo>
                  <a:lnTo>
                    <a:pt x="1298585" y="1651256"/>
                  </a:lnTo>
                  <a:lnTo>
                    <a:pt x="1302567" y="1646060"/>
                  </a:lnTo>
                  <a:lnTo>
                    <a:pt x="1307742" y="1641264"/>
                  </a:lnTo>
                  <a:lnTo>
                    <a:pt x="1312918" y="1636069"/>
                  </a:lnTo>
                  <a:lnTo>
                    <a:pt x="1318890" y="1631273"/>
                  </a:lnTo>
                  <a:lnTo>
                    <a:pt x="1330436" y="1622880"/>
                  </a:lnTo>
                  <a:lnTo>
                    <a:pt x="1339195" y="1616486"/>
                  </a:lnTo>
                  <a:lnTo>
                    <a:pt x="1343177" y="1614488"/>
                  </a:lnTo>
                  <a:close/>
                  <a:moveTo>
                    <a:pt x="392113" y="1614488"/>
                  </a:moveTo>
                  <a:lnTo>
                    <a:pt x="469901" y="1614488"/>
                  </a:lnTo>
                  <a:lnTo>
                    <a:pt x="473472" y="1616486"/>
                  </a:lnTo>
                  <a:lnTo>
                    <a:pt x="482204" y="1622880"/>
                  </a:lnTo>
                  <a:lnTo>
                    <a:pt x="493713" y="1631273"/>
                  </a:lnTo>
                  <a:lnTo>
                    <a:pt x="499269" y="1636069"/>
                  </a:lnTo>
                  <a:lnTo>
                    <a:pt x="505223" y="1641264"/>
                  </a:lnTo>
                  <a:lnTo>
                    <a:pt x="509985" y="1646060"/>
                  </a:lnTo>
                  <a:lnTo>
                    <a:pt x="514351" y="1651256"/>
                  </a:lnTo>
                  <a:lnTo>
                    <a:pt x="515541" y="1653653"/>
                  </a:lnTo>
                  <a:lnTo>
                    <a:pt x="516732" y="1656451"/>
                  </a:lnTo>
                  <a:lnTo>
                    <a:pt x="517129" y="1658449"/>
                  </a:lnTo>
                  <a:lnTo>
                    <a:pt x="517526" y="1660448"/>
                  </a:lnTo>
                  <a:lnTo>
                    <a:pt x="517129" y="1662845"/>
                  </a:lnTo>
                  <a:lnTo>
                    <a:pt x="516335" y="1664444"/>
                  </a:lnTo>
                  <a:lnTo>
                    <a:pt x="515144" y="1666043"/>
                  </a:lnTo>
                  <a:lnTo>
                    <a:pt x="512763" y="1668041"/>
                  </a:lnTo>
                  <a:lnTo>
                    <a:pt x="509985" y="1669240"/>
                  </a:lnTo>
                  <a:lnTo>
                    <a:pt x="506413" y="1670039"/>
                  </a:lnTo>
                  <a:lnTo>
                    <a:pt x="502444" y="1670838"/>
                  </a:lnTo>
                  <a:lnTo>
                    <a:pt x="497285" y="1671238"/>
                  </a:lnTo>
                  <a:lnTo>
                    <a:pt x="490935" y="1671638"/>
                  </a:lnTo>
                  <a:lnTo>
                    <a:pt x="484982" y="1671638"/>
                  </a:lnTo>
                  <a:lnTo>
                    <a:pt x="479426" y="1671238"/>
                  </a:lnTo>
                  <a:lnTo>
                    <a:pt x="474266" y="1670838"/>
                  </a:lnTo>
                  <a:lnTo>
                    <a:pt x="469107" y="1669640"/>
                  </a:lnTo>
                  <a:lnTo>
                    <a:pt x="463947" y="1668441"/>
                  </a:lnTo>
                  <a:lnTo>
                    <a:pt x="459582" y="1666842"/>
                  </a:lnTo>
                  <a:lnTo>
                    <a:pt x="454819" y="1665243"/>
                  </a:lnTo>
                  <a:lnTo>
                    <a:pt x="446088" y="1661646"/>
                  </a:lnTo>
                  <a:lnTo>
                    <a:pt x="437754" y="1656851"/>
                  </a:lnTo>
                  <a:lnTo>
                    <a:pt x="430213" y="1651655"/>
                  </a:lnTo>
                  <a:lnTo>
                    <a:pt x="422672" y="1646060"/>
                  </a:lnTo>
                  <a:lnTo>
                    <a:pt x="419497" y="1644062"/>
                  </a:lnTo>
                  <a:lnTo>
                    <a:pt x="417116" y="1643263"/>
                  </a:lnTo>
                  <a:lnTo>
                    <a:pt x="415925" y="1643263"/>
                  </a:lnTo>
                  <a:lnTo>
                    <a:pt x="415132" y="1643662"/>
                  </a:lnTo>
                  <a:lnTo>
                    <a:pt x="413941" y="1645660"/>
                  </a:lnTo>
                  <a:lnTo>
                    <a:pt x="413544" y="1646460"/>
                  </a:lnTo>
                  <a:lnTo>
                    <a:pt x="412750" y="1647259"/>
                  </a:lnTo>
                  <a:lnTo>
                    <a:pt x="403622" y="1646460"/>
                  </a:lnTo>
                  <a:lnTo>
                    <a:pt x="398860" y="1646060"/>
                  </a:lnTo>
                  <a:lnTo>
                    <a:pt x="396875" y="1645660"/>
                  </a:lnTo>
                  <a:lnTo>
                    <a:pt x="395685" y="1645261"/>
                  </a:lnTo>
                  <a:lnTo>
                    <a:pt x="394097" y="1637667"/>
                  </a:lnTo>
                  <a:lnTo>
                    <a:pt x="393303" y="1631273"/>
                  </a:lnTo>
                  <a:lnTo>
                    <a:pt x="392510" y="1626877"/>
                  </a:lnTo>
                  <a:lnTo>
                    <a:pt x="392510" y="1622880"/>
                  </a:lnTo>
                  <a:lnTo>
                    <a:pt x="392907" y="1618085"/>
                  </a:lnTo>
                  <a:lnTo>
                    <a:pt x="393303" y="1616486"/>
                  </a:lnTo>
                  <a:lnTo>
                    <a:pt x="392113" y="1614488"/>
                  </a:lnTo>
                  <a:close/>
                  <a:moveTo>
                    <a:pt x="195660" y="1614488"/>
                  </a:moveTo>
                  <a:lnTo>
                    <a:pt x="273051" y="1614488"/>
                  </a:lnTo>
                  <a:lnTo>
                    <a:pt x="271860" y="1616486"/>
                  </a:lnTo>
                  <a:lnTo>
                    <a:pt x="272257" y="1618085"/>
                  </a:lnTo>
                  <a:lnTo>
                    <a:pt x="272654" y="1622880"/>
                  </a:lnTo>
                  <a:lnTo>
                    <a:pt x="272654" y="1626877"/>
                  </a:lnTo>
                  <a:lnTo>
                    <a:pt x="271860" y="1631273"/>
                  </a:lnTo>
                  <a:lnTo>
                    <a:pt x="271066" y="1637667"/>
                  </a:lnTo>
                  <a:lnTo>
                    <a:pt x="269479" y="1645261"/>
                  </a:lnTo>
                  <a:lnTo>
                    <a:pt x="267891" y="1645660"/>
                  </a:lnTo>
                  <a:lnTo>
                    <a:pt x="266304" y="1646060"/>
                  </a:lnTo>
                  <a:lnTo>
                    <a:pt x="261541" y="1646460"/>
                  </a:lnTo>
                  <a:lnTo>
                    <a:pt x="252810" y="1647259"/>
                  </a:lnTo>
                  <a:lnTo>
                    <a:pt x="251619" y="1646460"/>
                  </a:lnTo>
                  <a:lnTo>
                    <a:pt x="251223" y="1645660"/>
                  </a:lnTo>
                  <a:lnTo>
                    <a:pt x="250032" y="1643662"/>
                  </a:lnTo>
                  <a:lnTo>
                    <a:pt x="249238" y="1643263"/>
                  </a:lnTo>
                  <a:lnTo>
                    <a:pt x="247651" y="1643263"/>
                  </a:lnTo>
                  <a:lnTo>
                    <a:pt x="245666" y="1644062"/>
                  </a:lnTo>
                  <a:lnTo>
                    <a:pt x="242491" y="1646060"/>
                  </a:lnTo>
                  <a:lnTo>
                    <a:pt x="234554" y="1651655"/>
                  </a:lnTo>
                  <a:lnTo>
                    <a:pt x="227013" y="1656851"/>
                  </a:lnTo>
                  <a:lnTo>
                    <a:pt x="219076" y="1661646"/>
                  </a:lnTo>
                  <a:lnTo>
                    <a:pt x="210344" y="1665243"/>
                  </a:lnTo>
                  <a:lnTo>
                    <a:pt x="205582" y="1666842"/>
                  </a:lnTo>
                  <a:lnTo>
                    <a:pt x="200819" y="1668441"/>
                  </a:lnTo>
                  <a:lnTo>
                    <a:pt x="196057" y="1669640"/>
                  </a:lnTo>
                  <a:lnTo>
                    <a:pt x="190897" y="1670838"/>
                  </a:lnTo>
                  <a:lnTo>
                    <a:pt x="185341" y="1671238"/>
                  </a:lnTo>
                  <a:lnTo>
                    <a:pt x="179785" y="1671638"/>
                  </a:lnTo>
                  <a:lnTo>
                    <a:pt x="173832" y="1671638"/>
                  </a:lnTo>
                  <a:lnTo>
                    <a:pt x="167482" y="1671238"/>
                  </a:lnTo>
                  <a:lnTo>
                    <a:pt x="162719" y="1670838"/>
                  </a:lnTo>
                  <a:lnTo>
                    <a:pt x="158353" y="1670039"/>
                  </a:lnTo>
                  <a:lnTo>
                    <a:pt x="155178" y="1669240"/>
                  </a:lnTo>
                  <a:lnTo>
                    <a:pt x="152003" y="1668041"/>
                  </a:lnTo>
                  <a:lnTo>
                    <a:pt x="150416" y="1666043"/>
                  </a:lnTo>
                  <a:lnTo>
                    <a:pt x="148828" y="1664444"/>
                  </a:lnTo>
                  <a:lnTo>
                    <a:pt x="148035" y="1662845"/>
                  </a:lnTo>
                  <a:lnTo>
                    <a:pt x="147638" y="1660448"/>
                  </a:lnTo>
                  <a:lnTo>
                    <a:pt x="148035" y="1658449"/>
                  </a:lnTo>
                  <a:lnTo>
                    <a:pt x="148828" y="1656451"/>
                  </a:lnTo>
                  <a:lnTo>
                    <a:pt x="149622" y="1653653"/>
                  </a:lnTo>
                  <a:lnTo>
                    <a:pt x="151210" y="1651256"/>
                  </a:lnTo>
                  <a:lnTo>
                    <a:pt x="155178" y="1646060"/>
                  </a:lnTo>
                  <a:lnTo>
                    <a:pt x="159544" y="1641264"/>
                  </a:lnTo>
                  <a:lnTo>
                    <a:pt x="165497" y="1636069"/>
                  </a:lnTo>
                  <a:lnTo>
                    <a:pt x="171450" y="1631273"/>
                  </a:lnTo>
                  <a:lnTo>
                    <a:pt x="182960" y="1622880"/>
                  </a:lnTo>
                  <a:lnTo>
                    <a:pt x="191691" y="1616486"/>
                  </a:lnTo>
                  <a:lnTo>
                    <a:pt x="195660" y="1614488"/>
                  </a:lnTo>
                  <a:close/>
                  <a:moveTo>
                    <a:pt x="538163" y="1219200"/>
                  </a:moveTo>
                  <a:lnTo>
                    <a:pt x="618247" y="1234417"/>
                  </a:lnTo>
                  <a:lnTo>
                    <a:pt x="620638" y="1235218"/>
                  </a:lnTo>
                  <a:lnTo>
                    <a:pt x="623427" y="1236419"/>
                  </a:lnTo>
                  <a:lnTo>
                    <a:pt x="625419" y="1238421"/>
                  </a:lnTo>
                  <a:lnTo>
                    <a:pt x="627013" y="1241225"/>
                  </a:lnTo>
                  <a:lnTo>
                    <a:pt x="629404" y="1244428"/>
                  </a:lnTo>
                  <a:lnTo>
                    <a:pt x="630599" y="1248032"/>
                  </a:lnTo>
                  <a:lnTo>
                    <a:pt x="632193" y="1252037"/>
                  </a:lnTo>
                  <a:lnTo>
                    <a:pt x="633388" y="1256442"/>
                  </a:lnTo>
                  <a:lnTo>
                    <a:pt x="635380" y="1266052"/>
                  </a:lnTo>
                  <a:lnTo>
                    <a:pt x="637372" y="1276464"/>
                  </a:lnTo>
                  <a:lnTo>
                    <a:pt x="639364" y="1296487"/>
                  </a:lnTo>
                  <a:lnTo>
                    <a:pt x="639763" y="1300491"/>
                  </a:lnTo>
                  <a:lnTo>
                    <a:pt x="639364" y="1303294"/>
                  </a:lnTo>
                  <a:lnTo>
                    <a:pt x="638567" y="1304896"/>
                  </a:lnTo>
                  <a:lnTo>
                    <a:pt x="637771" y="1305697"/>
                  </a:lnTo>
                  <a:lnTo>
                    <a:pt x="636177" y="1305697"/>
                  </a:lnTo>
                  <a:lnTo>
                    <a:pt x="634185" y="1304496"/>
                  </a:lnTo>
                  <a:lnTo>
                    <a:pt x="632591" y="1302894"/>
                  </a:lnTo>
                  <a:lnTo>
                    <a:pt x="630599" y="1300491"/>
                  </a:lnTo>
                  <a:lnTo>
                    <a:pt x="626615" y="1295285"/>
                  </a:lnTo>
                  <a:lnTo>
                    <a:pt x="623029" y="1288878"/>
                  </a:lnTo>
                  <a:lnTo>
                    <a:pt x="620240" y="1282471"/>
                  </a:lnTo>
                  <a:lnTo>
                    <a:pt x="619841" y="1279668"/>
                  </a:lnTo>
                  <a:lnTo>
                    <a:pt x="619443" y="1277265"/>
                  </a:lnTo>
                  <a:lnTo>
                    <a:pt x="619443" y="1275263"/>
                  </a:lnTo>
                  <a:lnTo>
                    <a:pt x="619044" y="1273261"/>
                  </a:lnTo>
                  <a:lnTo>
                    <a:pt x="618646" y="1271659"/>
                  </a:lnTo>
                  <a:lnTo>
                    <a:pt x="617849" y="1270457"/>
                  </a:lnTo>
                  <a:lnTo>
                    <a:pt x="617052" y="1269657"/>
                  </a:lnTo>
                  <a:lnTo>
                    <a:pt x="616255" y="1268856"/>
                  </a:lnTo>
                  <a:lnTo>
                    <a:pt x="615060" y="1268455"/>
                  </a:lnTo>
                  <a:lnTo>
                    <a:pt x="613865" y="1268455"/>
                  </a:lnTo>
                  <a:lnTo>
                    <a:pt x="613068" y="1268856"/>
                  </a:lnTo>
                  <a:lnTo>
                    <a:pt x="612271" y="1269256"/>
                  </a:lnTo>
                  <a:lnTo>
                    <a:pt x="611076" y="1270457"/>
                  </a:lnTo>
                  <a:lnTo>
                    <a:pt x="610677" y="1271659"/>
                  </a:lnTo>
                  <a:lnTo>
                    <a:pt x="609880" y="1273661"/>
                  </a:lnTo>
                  <a:lnTo>
                    <a:pt x="609482" y="1276064"/>
                  </a:lnTo>
                  <a:lnTo>
                    <a:pt x="609084" y="1278466"/>
                  </a:lnTo>
                  <a:lnTo>
                    <a:pt x="609084" y="1281670"/>
                  </a:lnTo>
                  <a:lnTo>
                    <a:pt x="608287" y="1285675"/>
                  </a:lnTo>
                  <a:lnTo>
                    <a:pt x="607888" y="1289279"/>
                  </a:lnTo>
                  <a:lnTo>
                    <a:pt x="607091" y="1292482"/>
                  </a:lnTo>
                  <a:lnTo>
                    <a:pt x="606295" y="1295686"/>
                  </a:lnTo>
                  <a:lnTo>
                    <a:pt x="604701" y="1298489"/>
                  </a:lnTo>
                  <a:lnTo>
                    <a:pt x="603107" y="1300892"/>
                  </a:lnTo>
                  <a:lnTo>
                    <a:pt x="600716" y="1302894"/>
                  </a:lnTo>
                  <a:lnTo>
                    <a:pt x="598724" y="1304896"/>
                  </a:lnTo>
                  <a:lnTo>
                    <a:pt x="594740" y="1306498"/>
                  </a:lnTo>
                  <a:lnTo>
                    <a:pt x="591154" y="1307699"/>
                  </a:lnTo>
                  <a:lnTo>
                    <a:pt x="585975" y="1308100"/>
                  </a:lnTo>
                  <a:lnTo>
                    <a:pt x="580396" y="1308100"/>
                  </a:lnTo>
                  <a:lnTo>
                    <a:pt x="578404" y="1307699"/>
                  </a:lnTo>
                  <a:lnTo>
                    <a:pt x="576014" y="1307299"/>
                  </a:lnTo>
                  <a:lnTo>
                    <a:pt x="571631" y="1305697"/>
                  </a:lnTo>
                  <a:lnTo>
                    <a:pt x="568045" y="1303294"/>
                  </a:lnTo>
                  <a:lnTo>
                    <a:pt x="564459" y="1299690"/>
                  </a:lnTo>
                  <a:lnTo>
                    <a:pt x="560475" y="1295285"/>
                  </a:lnTo>
                  <a:lnTo>
                    <a:pt x="557287" y="1290079"/>
                  </a:lnTo>
                  <a:lnTo>
                    <a:pt x="554498" y="1284073"/>
                  </a:lnTo>
                  <a:lnTo>
                    <a:pt x="551311" y="1277666"/>
                  </a:lnTo>
                  <a:lnTo>
                    <a:pt x="548920" y="1271258"/>
                  </a:lnTo>
                  <a:lnTo>
                    <a:pt x="546530" y="1264451"/>
                  </a:lnTo>
                  <a:lnTo>
                    <a:pt x="543342" y="1251236"/>
                  </a:lnTo>
                  <a:lnTo>
                    <a:pt x="540952" y="1238822"/>
                  </a:lnTo>
                  <a:lnTo>
                    <a:pt x="539358" y="1228811"/>
                  </a:lnTo>
                  <a:lnTo>
                    <a:pt x="538163" y="1219200"/>
                  </a:lnTo>
                  <a:close/>
                  <a:moveTo>
                    <a:pt x="1292225" y="1217613"/>
                  </a:moveTo>
                  <a:lnTo>
                    <a:pt x="1290632" y="1227624"/>
                  </a:lnTo>
                  <a:lnTo>
                    <a:pt x="1289436" y="1237635"/>
                  </a:lnTo>
                  <a:lnTo>
                    <a:pt x="1287046" y="1250049"/>
                  </a:lnTo>
                  <a:lnTo>
                    <a:pt x="1283061" y="1263665"/>
                  </a:lnTo>
                  <a:lnTo>
                    <a:pt x="1281069" y="1270472"/>
                  </a:lnTo>
                  <a:lnTo>
                    <a:pt x="1278679" y="1276879"/>
                  </a:lnTo>
                  <a:lnTo>
                    <a:pt x="1275491" y="1283287"/>
                  </a:lnTo>
                  <a:lnTo>
                    <a:pt x="1272702" y="1289293"/>
                  </a:lnTo>
                  <a:lnTo>
                    <a:pt x="1269116" y="1294099"/>
                  </a:lnTo>
                  <a:lnTo>
                    <a:pt x="1265530" y="1298504"/>
                  </a:lnTo>
                  <a:lnTo>
                    <a:pt x="1261546" y="1302108"/>
                  </a:lnTo>
                  <a:lnTo>
                    <a:pt x="1258359" y="1304110"/>
                  </a:lnTo>
                  <a:lnTo>
                    <a:pt x="1253976" y="1305712"/>
                  </a:lnTo>
                  <a:lnTo>
                    <a:pt x="1249593" y="1306513"/>
                  </a:lnTo>
                  <a:lnTo>
                    <a:pt x="1244015" y="1306513"/>
                  </a:lnTo>
                  <a:lnTo>
                    <a:pt x="1239632" y="1306112"/>
                  </a:lnTo>
                  <a:lnTo>
                    <a:pt x="1235250" y="1304911"/>
                  </a:lnTo>
                  <a:lnTo>
                    <a:pt x="1232062" y="1303309"/>
                  </a:lnTo>
                  <a:lnTo>
                    <a:pt x="1229273" y="1301707"/>
                  </a:lnTo>
                  <a:lnTo>
                    <a:pt x="1227281" y="1299305"/>
                  </a:lnTo>
                  <a:lnTo>
                    <a:pt x="1225687" y="1296902"/>
                  </a:lnTo>
                  <a:lnTo>
                    <a:pt x="1223695" y="1294099"/>
                  </a:lnTo>
                  <a:lnTo>
                    <a:pt x="1222898" y="1291296"/>
                  </a:lnTo>
                  <a:lnTo>
                    <a:pt x="1222101" y="1288092"/>
                  </a:lnTo>
                  <a:lnTo>
                    <a:pt x="1221703" y="1284088"/>
                  </a:lnTo>
                  <a:lnTo>
                    <a:pt x="1221304" y="1280083"/>
                  </a:lnTo>
                  <a:lnTo>
                    <a:pt x="1221304" y="1276879"/>
                  </a:lnTo>
                  <a:lnTo>
                    <a:pt x="1220906" y="1274477"/>
                  </a:lnTo>
                  <a:lnTo>
                    <a:pt x="1220508" y="1272074"/>
                  </a:lnTo>
                  <a:lnTo>
                    <a:pt x="1219711" y="1270072"/>
                  </a:lnTo>
                  <a:lnTo>
                    <a:pt x="1219312" y="1268870"/>
                  </a:lnTo>
                  <a:lnTo>
                    <a:pt x="1218117" y="1267669"/>
                  </a:lnTo>
                  <a:lnTo>
                    <a:pt x="1216922" y="1266868"/>
                  </a:lnTo>
                  <a:lnTo>
                    <a:pt x="1216125" y="1266468"/>
                  </a:lnTo>
                  <a:lnTo>
                    <a:pt x="1214930" y="1266468"/>
                  </a:lnTo>
                  <a:lnTo>
                    <a:pt x="1214133" y="1266868"/>
                  </a:lnTo>
                  <a:lnTo>
                    <a:pt x="1213336" y="1268070"/>
                  </a:lnTo>
                  <a:lnTo>
                    <a:pt x="1212539" y="1268870"/>
                  </a:lnTo>
                  <a:lnTo>
                    <a:pt x="1211742" y="1270072"/>
                  </a:lnTo>
                  <a:lnTo>
                    <a:pt x="1211344" y="1271674"/>
                  </a:lnTo>
                  <a:lnTo>
                    <a:pt x="1210945" y="1273275"/>
                  </a:lnTo>
                  <a:lnTo>
                    <a:pt x="1210945" y="1275678"/>
                  </a:lnTo>
                  <a:lnTo>
                    <a:pt x="1210945" y="1278081"/>
                  </a:lnTo>
                  <a:lnTo>
                    <a:pt x="1209750" y="1280483"/>
                  </a:lnTo>
                  <a:lnTo>
                    <a:pt x="1207359" y="1286891"/>
                  </a:lnTo>
                  <a:lnTo>
                    <a:pt x="1203773" y="1293298"/>
                  </a:lnTo>
                  <a:lnTo>
                    <a:pt x="1199789" y="1298904"/>
                  </a:lnTo>
                  <a:lnTo>
                    <a:pt x="1197797" y="1300906"/>
                  </a:lnTo>
                  <a:lnTo>
                    <a:pt x="1195805" y="1302909"/>
                  </a:lnTo>
                  <a:lnTo>
                    <a:pt x="1194211" y="1304110"/>
                  </a:lnTo>
                  <a:lnTo>
                    <a:pt x="1192617" y="1304110"/>
                  </a:lnTo>
                  <a:lnTo>
                    <a:pt x="1191821" y="1303710"/>
                  </a:lnTo>
                  <a:lnTo>
                    <a:pt x="1191024" y="1302108"/>
                  </a:lnTo>
                  <a:lnTo>
                    <a:pt x="1190625" y="1298904"/>
                  </a:lnTo>
                  <a:lnTo>
                    <a:pt x="1191024" y="1294900"/>
                  </a:lnTo>
                  <a:lnTo>
                    <a:pt x="1193016" y="1274877"/>
                  </a:lnTo>
                  <a:lnTo>
                    <a:pt x="1194610" y="1264465"/>
                  </a:lnTo>
                  <a:lnTo>
                    <a:pt x="1197000" y="1254855"/>
                  </a:lnTo>
                  <a:lnTo>
                    <a:pt x="1198195" y="1250450"/>
                  </a:lnTo>
                  <a:lnTo>
                    <a:pt x="1199789" y="1246045"/>
                  </a:lnTo>
                  <a:lnTo>
                    <a:pt x="1200984" y="1242841"/>
                  </a:lnTo>
                  <a:lnTo>
                    <a:pt x="1202977" y="1239237"/>
                  </a:lnTo>
                  <a:lnTo>
                    <a:pt x="1204969" y="1236834"/>
                  </a:lnTo>
                  <a:lnTo>
                    <a:pt x="1206961" y="1234832"/>
                  </a:lnTo>
                  <a:lnTo>
                    <a:pt x="1209352" y="1233631"/>
                  </a:lnTo>
                  <a:lnTo>
                    <a:pt x="1212141" y="1232429"/>
                  </a:lnTo>
                  <a:lnTo>
                    <a:pt x="1292225" y="1217613"/>
                  </a:lnTo>
                  <a:close/>
                  <a:moveTo>
                    <a:pt x="36513" y="1122363"/>
                  </a:moveTo>
                  <a:lnTo>
                    <a:pt x="98598" y="1134269"/>
                  </a:lnTo>
                  <a:lnTo>
                    <a:pt x="100956" y="1135063"/>
                  </a:lnTo>
                  <a:lnTo>
                    <a:pt x="102921" y="1135857"/>
                  </a:lnTo>
                  <a:lnTo>
                    <a:pt x="104492" y="1137444"/>
                  </a:lnTo>
                  <a:lnTo>
                    <a:pt x="105671" y="1139825"/>
                  </a:lnTo>
                  <a:lnTo>
                    <a:pt x="107636" y="1142207"/>
                  </a:lnTo>
                  <a:lnTo>
                    <a:pt x="108815" y="1145382"/>
                  </a:lnTo>
                  <a:lnTo>
                    <a:pt x="110779" y="1152128"/>
                  </a:lnTo>
                  <a:lnTo>
                    <a:pt x="112351" y="1159272"/>
                  </a:lnTo>
                  <a:lnTo>
                    <a:pt x="113923" y="1167210"/>
                  </a:lnTo>
                  <a:lnTo>
                    <a:pt x="115495" y="1183085"/>
                  </a:lnTo>
                  <a:lnTo>
                    <a:pt x="115888" y="1186260"/>
                  </a:lnTo>
                  <a:lnTo>
                    <a:pt x="115495" y="1188641"/>
                  </a:lnTo>
                  <a:lnTo>
                    <a:pt x="115102" y="1189832"/>
                  </a:lnTo>
                  <a:lnTo>
                    <a:pt x="114316" y="1190228"/>
                  </a:lnTo>
                  <a:lnTo>
                    <a:pt x="112744" y="1190228"/>
                  </a:lnTo>
                  <a:lnTo>
                    <a:pt x="111565" y="1189435"/>
                  </a:lnTo>
                  <a:lnTo>
                    <a:pt x="109994" y="1188244"/>
                  </a:lnTo>
                  <a:lnTo>
                    <a:pt x="108422" y="1186657"/>
                  </a:lnTo>
                  <a:lnTo>
                    <a:pt x="105278" y="1181894"/>
                  </a:lnTo>
                  <a:lnTo>
                    <a:pt x="102528" y="1177132"/>
                  </a:lnTo>
                  <a:lnTo>
                    <a:pt x="100563" y="1172369"/>
                  </a:lnTo>
                  <a:lnTo>
                    <a:pt x="100170" y="1169988"/>
                  </a:lnTo>
                  <a:lnTo>
                    <a:pt x="100170" y="1168003"/>
                  </a:lnTo>
                  <a:lnTo>
                    <a:pt x="99384" y="1164828"/>
                  </a:lnTo>
                  <a:lnTo>
                    <a:pt x="98598" y="1162447"/>
                  </a:lnTo>
                  <a:lnTo>
                    <a:pt x="97026" y="1161257"/>
                  </a:lnTo>
                  <a:lnTo>
                    <a:pt x="96633" y="1161257"/>
                  </a:lnTo>
                  <a:lnTo>
                    <a:pt x="95848" y="1161257"/>
                  </a:lnTo>
                  <a:lnTo>
                    <a:pt x="95062" y="1161257"/>
                  </a:lnTo>
                  <a:lnTo>
                    <a:pt x="94276" y="1161653"/>
                  </a:lnTo>
                  <a:lnTo>
                    <a:pt x="92704" y="1163638"/>
                  </a:lnTo>
                  <a:lnTo>
                    <a:pt x="91525" y="1167210"/>
                  </a:lnTo>
                  <a:lnTo>
                    <a:pt x="91525" y="1171178"/>
                  </a:lnTo>
                  <a:lnTo>
                    <a:pt x="91132" y="1176338"/>
                  </a:lnTo>
                  <a:lnTo>
                    <a:pt x="90346" y="1181100"/>
                  </a:lnTo>
                  <a:lnTo>
                    <a:pt x="89167" y="1184275"/>
                  </a:lnTo>
                  <a:lnTo>
                    <a:pt x="87989" y="1186260"/>
                  </a:lnTo>
                  <a:lnTo>
                    <a:pt x="86810" y="1187847"/>
                  </a:lnTo>
                  <a:lnTo>
                    <a:pt x="85238" y="1189038"/>
                  </a:lnTo>
                  <a:lnTo>
                    <a:pt x="83666" y="1189832"/>
                  </a:lnTo>
                  <a:lnTo>
                    <a:pt x="82094" y="1191022"/>
                  </a:lnTo>
                  <a:lnTo>
                    <a:pt x="80130" y="1191419"/>
                  </a:lnTo>
                  <a:lnTo>
                    <a:pt x="75414" y="1192213"/>
                  </a:lnTo>
                  <a:lnTo>
                    <a:pt x="69520" y="1192213"/>
                  </a:lnTo>
                  <a:lnTo>
                    <a:pt x="67163" y="1191816"/>
                  </a:lnTo>
                  <a:lnTo>
                    <a:pt x="64412" y="1191022"/>
                  </a:lnTo>
                  <a:lnTo>
                    <a:pt x="62447" y="1190228"/>
                  </a:lnTo>
                  <a:lnTo>
                    <a:pt x="60482" y="1188641"/>
                  </a:lnTo>
                  <a:lnTo>
                    <a:pt x="58125" y="1187053"/>
                  </a:lnTo>
                  <a:lnTo>
                    <a:pt x="56160" y="1185069"/>
                  </a:lnTo>
                  <a:lnTo>
                    <a:pt x="53016" y="1180703"/>
                  </a:lnTo>
                  <a:lnTo>
                    <a:pt x="49873" y="1175147"/>
                  </a:lnTo>
                  <a:lnTo>
                    <a:pt x="47122" y="1169194"/>
                  </a:lnTo>
                  <a:lnTo>
                    <a:pt x="44765" y="1162844"/>
                  </a:lnTo>
                  <a:lnTo>
                    <a:pt x="42800" y="1156494"/>
                  </a:lnTo>
                  <a:lnTo>
                    <a:pt x="41228" y="1150144"/>
                  </a:lnTo>
                  <a:lnTo>
                    <a:pt x="40049" y="1143794"/>
                  </a:lnTo>
                  <a:lnTo>
                    <a:pt x="37692" y="1133475"/>
                  </a:lnTo>
                  <a:lnTo>
                    <a:pt x="36513" y="1125538"/>
                  </a:lnTo>
                  <a:lnTo>
                    <a:pt x="36513" y="1122363"/>
                  </a:lnTo>
                  <a:close/>
                  <a:moveTo>
                    <a:pt x="1779588" y="1120775"/>
                  </a:moveTo>
                  <a:lnTo>
                    <a:pt x="1779588" y="1123616"/>
                  </a:lnTo>
                  <a:lnTo>
                    <a:pt x="1778404" y="1131734"/>
                  </a:lnTo>
                  <a:lnTo>
                    <a:pt x="1776824" y="1142693"/>
                  </a:lnTo>
                  <a:lnTo>
                    <a:pt x="1775244" y="1149188"/>
                  </a:lnTo>
                  <a:lnTo>
                    <a:pt x="1773665" y="1155682"/>
                  </a:lnTo>
                  <a:lnTo>
                    <a:pt x="1771690" y="1162176"/>
                  </a:lnTo>
                  <a:lnTo>
                    <a:pt x="1769321" y="1168671"/>
                  </a:lnTo>
                  <a:lnTo>
                    <a:pt x="1766162" y="1174759"/>
                  </a:lnTo>
                  <a:lnTo>
                    <a:pt x="1763397" y="1180442"/>
                  </a:lnTo>
                  <a:lnTo>
                    <a:pt x="1760238" y="1184907"/>
                  </a:lnTo>
                  <a:lnTo>
                    <a:pt x="1757869" y="1186530"/>
                  </a:lnTo>
                  <a:lnTo>
                    <a:pt x="1755894" y="1188560"/>
                  </a:lnTo>
                  <a:lnTo>
                    <a:pt x="1753920" y="1189777"/>
                  </a:lnTo>
                  <a:lnTo>
                    <a:pt x="1751550" y="1190995"/>
                  </a:lnTo>
                  <a:lnTo>
                    <a:pt x="1749181" y="1191807"/>
                  </a:lnTo>
                  <a:lnTo>
                    <a:pt x="1746812" y="1192213"/>
                  </a:lnTo>
                  <a:lnTo>
                    <a:pt x="1740888" y="1192213"/>
                  </a:lnTo>
                  <a:lnTo>
                    <a:pt x="1736149" y="1191401"/>
                  </a:lnTo>
                  <a:lnTo>
                    <a:pt x="1734175" y="1190589"/>
                  </a:lnTo>
                  <a:lnTo>
                    <a:pt x="1732200" y="1189777"/>
                  </a:lnTo>
                  <a:lnTo>
                    <a:pt x="1730621" y="1188966"/>
                  </a:lnTo>
                  <a:lnTo>
                    <a:pt x="1729436" y="1187748"/>
                  </a:lnTo>
                  <a:lnTo>
                    <a:pt x="1728251" y="1185718"/>
                  </a:lnTo>
                  <a:lnTo>
                    <a:pt x="1727461" y="1184095"/>
                  </a:lnTo>
                  <a:lnTo>
                    <a:pt x="1725487" y="1180442"/>
                  </a:lnTo>
                  <a:lnTo>
                    <a:pt x="1724697" y="1175977"/>
                  </a:lnTo>
                  <a:lnTo>
                    <a:pt x="1724697" y="1170700"/>
                  </a:lnTo>
                  <a:lnTo>
                    <a:pt x="1724302" y="1166235"/>
                  </a:lnTo>
                  <a:lnTo>
                    <a:pt x="1723117" y="1162988"/>
                  </a:lnTo>
                  <a:lnTo>
                    <a:pt x="1721933" y="1160959"/>
                  </a:lnTo>
                  <a:lnTo>
                    <a:pt x="1721143" y="1160553"/>
                  </a:lnTo>
                  <a:lnTo>
                    <a:pt x="1720748" y="1160147"/>
                  </a:lnTo>
                  <a:lnTo>
                    <a:pt x="1719958" y="1160553"/>
                  </a:lnTo>
                  <a:lnTo>
                    <a:pt x="1718774" y="1160553"/>
                  </a:lnTo>
                  <a:lnTo>
                    <a:pt x="1717589" y="1161770"/>
                  </a:lnTo>
                  <a:lnTo>
                    <a:pt x="1716404" y="1164206"/>
                  </a:lnTo>
                  <a:lnTo>
                    <a:pt x="1716009" y="1167453"/>
                  </a:lnTo>
                  <a:lnTo>
                    <a:pt x="1716009" y="1169482"/>
                  </a:lnTo>
                  <a:lnTo>
                    <a:pt x="1715614" y="1171512"/>
                  </a:lnTo>
                  <a:lnTo>
                    <a:pt x="1713640" y="1176383"/>
                  </a:lnTo>
                  <a:lnTo>
                    <a:pt x="1710481" y="1181659"/>
                  </a:lnTo>
                  <a:lnTo>
                    <a:pt x="1707716" y="1186124"/>
                  </a:lnTo>
                  <a:lnTo>
                    <a:pt x="1706137" y="1188154"/>
                  </a:lnTo>
                  <a:lnTo>
                    <a:pt x="1704557" y="1189371"/>
                  </a:lnTo>
                  <a:lnTo>
                    <a:pt x="1702978" y="1190183"/>
                  </a:lnTo>
                  <a:lnTo>
                    <a:pt x="1702188" y="1190183"/>
                  </a:lnTo>
                  <a:lnTo>
                    <a:pt x="1701003" y="1189777"/>
                  </a:lnTo>
                  <a:lnTo>
                    <a:pt x="1700608" y="1188560"/>
                  </a:lnTo>
                  <a:lnTo>
                    <a:pt x="1700213" y="1185718"/>
                  </a:lnTo>
                  <a:lnTo>
                    <a:pt x="1700608" y="1182877"/>
                  </a:lnTo>
                  <a:lnTo>
                    <a:pt x="1702188" y="1166641"/>
                  </a:lnTo>
                  <a:lnTo>
                    <a:pt x="1703767" y="1158117"/>
                  </a:lnTo>
                  <a:lnTo>
                    <a:pt x="1704952" y="1150811"/>
                  </a:lnTo>
                  <a:lnTo>
                    <a:pt x="1707716" y="1143911"/>
                  </a:lnTo>
                  <a:lnTo>
                    <a:pt x="1708901" y="1141070"/>
                  </a:lnTo>
                  <a:lnTo>
                    <a:pt x="1710086" y="1138634"/>
                  </a:lnTo>
                  <a:lnTo>
                    <a:pt x="1711665" y="1136199"/>
                  </a:lnTo>
                  <a:lnTo>
                    <a:pt x="1713640" y="1134575"/>
                  </a:lnTo>
                  <a:lnTo>
                    <a:pt x="1715219" y="1133763"/>
                  </a:lnTo>
                  <a:lnTo>
                    <a:pt x="1717194" y="1132952"/>
                  </a:lnTo>
                  <a:lnTo>
                    <a:pt x="1779588" y="1120775"/>
                  </a:lnTo>
                  <a:close/>
                  <a:moveTo>
                    <a:pt x="233586" y="538163"/>
                  </a:moveTo>
                  <a:lnTo>
                    <a:pt x="238336" y="538163"/>
                  </a:lnTo>
                  <a:lnTo>
                    <a:pt x="300494" y="768264"/>
                  </a:lnTo>
                  <a:lnTo>
                    <a:pt x="301682" y="758743"/>
                  </a:lnTo>
                  <a:lnTo>
                    <a:pt x="323061" y="601242"/>
                  </a:lnTo>
                  <a:lnTo>
                    <a:pt x="317122" y="585770"/>
                  </a:lnTo>
                  <a:lnTo>
                    <a:pt x="328999" y="565140"/>
                  </a:lnTo>
                  <a:lnTo>
                    <a:pt x="355921" y="565140"/>
                  </a:lnTo>
                  <a:lnTo>
                    <a:pt x="367403" y="585770"/>
                  </a:lnTo>
                  <a:lnTo>
                    <a:pt x="362256" y="604416"/>
                  </a:lnTo>
                  <a:lnTo>
                    <a:pt x="381259" y="770645"/>
                  </a:lnTo>
                  <a:lnTo>
                    <a:pt x="394720" y="710739"/>
                  </a:lnTo>
                  <a:lnTo>
                    <a:pt x="395908" y="741287"/>
                  </a:lnTo>
                  <a:lnTo>
                    <a:pt x="397096" y="773818"/>
                  </a:lnTo>
                  <a:lnTo>
                    <a:pt x="401055" y="844039"/>
                  </a:lnTo>
                  <a:lnTo>
                    <a:pt x="405806" y="918227"/>
                  </a:lnTo>
                  <a:lnTo>
                    <a:pt x="410952" y="992018"/>
                  </a:lnTo>
                  <a:lnTo>
                    <a:pt x="416891" y="1061048"/>
                  </a:lnTo>
                  <a:lnTo>
                    <a:pt x="423226" y="1122541"/>
                  </a:lnTo>
                  <a:lnTo>
                    <a:pt x="426393" y="1148725"/>
                  </a:lnTo>
                  <a:lnTo>
                    <a:pt x="428768" y="1171338"/>
                  </a:lnTo>
                  <a:lnTo>
                    <a:pt x="431936" y="1190381"/>
                  </a:lnTo>
                  <a:lnTo>
                    <a:pt x="434311" y="1204663"/>
                  </a:lnTo>
                  <a:lnTo>
                    <a:pt x="435499" y="1210218"/>
                  </a:lnTo>
                  <a:lnTo>
                    <a:pt x="436687" y="1215375"/>
                  </a:lnTo>
                  <a:lnTo>
                    <a:pt x="439062" y="1220532"/>
                  </a:lnTo>
                  <a:lnTo>
                    <a:pt x="440646" y="1225293"/>
                  </a:lnTo>
                  <a:lnTo>
                    <a:pt x="440646" y="1228467"/>
                  </a:lnTo>
                  <a:lnTo>
                    <a:pt x="441833" y="1238385"/>
                  </a:lnTo>
                  <a:lnTo>
                    <a:pt x="443021" y="1248700"/>
                  </a:lnTo>
                  <a:lnTo>
                    <a:pt x="444605" y="1258221"/>
                  </a:lnTo>
                  <a:lnTo>
                    <a:pt x="446584" y="1268140"/>
                  </a:lnTo>
                  <a:lnTo>
                    <a:pt x="448564" y="1277264"/>
                  </a:lnTo>
                  <a:lnTo>
                    <a:pt x="450939" y="1285992"/>
                  </a:lnTo>
                  <a:lnTo>
                    <a:pt x="453711" y="1295117"/>
                  </a:lnTo>
                  <a:lnTo>
                    <a:pt x="456086" y="1303448"/>
                  </a:lnTo>
                  <a:lnTo>
                    <a:pt x="459649" y="1311383"/>
                  </a:lnTo>
                  <a:lnTo>
                    <a:pt x="462816" y="1318921"/>
                  </a:lnTo>
                  <a:lnTo>
                    <a:pt x="466380" y="1326458"/>
                  </a:lnTo>
                  <a:lnTo>
                    <a:pt x="469943" y="1333599"/>
                  </a:lnTo>
                  <a:lnTo>
                    <a:pt x="473902" y="1340344"/>
                  </a:lnTo>
                  <a:lnTo>
                    <a:pt x="477861" y="1346691"/>
                  </a:lnTo>
                  <a:lnTo>
                    <a:pt x="482612" y="1353039"/>
                  </a:lnTo>
                  <a:lnTo>
                    <a:pt x="487363" y="1358990"/>
                  </a:lnTo>
                  <a:lnTo>
                    <a:pt x="469151" y="1598613"/>
                  </a:lnTo>
                  <a:lnTo>
                    <a:pt x="383239" y="1598613"/>
                  </a:lnTo>
                  <a:lnTo>
                    <a:pt x="340481" y="1260999"/>
                  </a:lnTo>
                  <a:lnTo>
                    <a:pt x="334938" y="1261395"/>
                  </a:lnTo>
                  <a:lnTo>
                    <a:pt x="329395" y="1261792"/>
                  </a:lnTo>
                  <a:lnTo>
                    <a:pt x="326228" y="1261792"/>
                  </a:lnTo>
                  <a:lnTo>
                    <a:pt x="322269" y="1261395"/>
                  </a:lnTo>
                  <a:lnTo>
                    <a:pt x="282282" y="1597423"/>
                  </a:lnTo>
                  <a:lnTo>
                    <a:pt x="193203" y="1598613"/>
                  </a:lnTo>
                  <a:lnTo>
                    <a:pt x="160738" y="1168165"/>
                  </a:lnTo>
                  <a:lnTo>
                    <a:pt x="154800" y="1158246"/>
                  </a:lnTo>
                  <a:lnTo>
                    <a:pt x="149257" y="1148725"/>
                  </a:lnTo>
                  <a:lnTo>
                    <a:pt x="144110" y="1139203"/>
                  </a:lnTo>
                  <a:lnTo>
                    <a:pt x="140151" y="1128889"/>
                  </a:lnTo>
                  <a:lnTo>
                    <a:pt x="139755" y="1124921"/>
                  </a:lnTo>
                  <a:lnTo>
                    <a:pt x="134609" y="1066999"/>
                  </a:lnTo>
                  <a:lnTo>
                    <a:pt x="128670" y="1003920"/>
                  </a:lnTo>
                  <a:lnTo>
                    <a:pt x="122335" y="924971"/>
                  </a:lnTo>
                  <a:lnTo>
                    <a:pt x="108875" y="730972"/>
                  </a:lnTo>
                  <a:lnTo>
                    <a:pt x="103728" y="726608"/>
                  </a:lnTo>
                  <a:lnTo>
                    <a:pt x="98185" y="721054"/>
                  </a:lnTo>
                  <a:lnTo>
                    <a:pt x="97789" y="721450"/>
                  </a:lnTo>
                  <a:lnTo>
                    <a:pt x="96997" y="723434"/>
                  </a:lnTo>
                  <a:lnTo>
                    <a:pt x="96601" y="727798"/>
                  </a:lnTo>
                  <a:lnTo>
                    <a:pt x="96601" y="733352"/>
                  </a:lnTo>
                  <a:lnTo>
                    <a:pt x="96205" y="749618"/>
                  </a:lnTo>
                  <a:lnTo>
                    <a:pt x="96601" y="771438"/>
                  </a:lnTo>
                  <a:lnTo>
                    <a:pt x="97789" y="826980"/>
                  </a:lnTo>
                  <a:lnTo>
                    <a:pt x="100165" y="893630"/>
                  </a:lnTo>
                  <a:lnTo>
                    <a:pt x="103332" y="962660"/>
                  </a:lnTo>
                  <a:lnTo>
                    <a:pt x="106499" y="1027327"/>
                  </a:lnTo>
                  <a:lnTo>
                    <a:pt x="109666" y="1079694"/>
                  </a:lnTo>
                  <a:lnTo>
                    <a:pt x="112042" y="1112226"/>
                  </a:lnTo>
                  <a:lnTo>
                    <a:pt x="97393" y="1112623"/>
                  </a:lnTo>
                  <a:lnTo>
                    <a:pt x="87891" y="1112623"/>
                  </a:lnTo>
                  <a:lnTo>
                    <a:pt x="76806" y="1111433"/>
                  </a:lnTo>
                  <a:lnTo>
                    <a:pt x="65325" y="1109449"/>
                  </a:lnTo>
                  <a:lnTo>
                    <a:pt x="59386" y="1108259"/>
                  </a:lnTo>
                  <a:lnTo>
                    <a:pt x="53843" y="1107069"/>
                  </a:lnTo>
                  <a:lnTo>
                    <a:pt x="47905" y="1104688"/>
                  </a:lnTo>
                  <a:lnTo>
                    <a:pt x="41966" y="1102308"/>
                  </a:lnTo>
                  <a:lnTo>
                    <a:pt x="36027" y="1099928"/>
                  </a:lnTo>
                  <a:lnTo>
                    <a:pt x="30485" y="1096357"/>
                  </a:lnTo>
                  <a:lnTo>
                    <a:pt x="27713" y="1079298"/>
                  </a:lnTo>
                  <a:lnTo>
                    <a:pt x="24546" y="1056684"/>
                  </a:lnTo>
                  <a:lnTo>
                    <a:pt x="21775" y="1030104"/>
                  </a:lnTo>
                  <a:lnTo>
                    <a:pt x="18607" y="1000349"/>
                  </a:lnTo>
                  <a:lnTo>
                    <a:pt x="15836" y="967024"/>
                  </a:lnTo>
                  <a:lnTo>
                    <a:pt x="13065" y="932509"/>
                  </a:lnTo>
                  <a:lnTo>
                    <a:pt x="7918" y="860305"/>
                  </a:lnTo>
                  <a:lnTo>
                    <a:pt x="3563" y="790084"/>
                  </a:lnTo>
                  <a:lnTo>
                    <a:pt x="2375" y="757949"/>
                  </a:lnTo>
                  <a:lnTo>
                    <a:pt x="1187" y="728591"/>
                  </a:lnTo>
                  <a:lnTo>
                    <a:pt x="396" y="702804"/>
                  </a:lnTo>
                  <a:lnTo>
                    <a:pt x="0" y="681778"/>
                  </a:lnTo>
                  <a:lnTo>
                    <a:pt x="396" y="666305"/>
                  </a:lnTo>
                  <a:lnTo>
                    <a:pt x="792" y="660751"/>
                  </a:lnTo>
                  <a:lnTo>
                    <a:pt x="1187" y="656784"/>
                  </a:lnTo>
                  <a:lnTo>
                    <a:pt x="1979" y="650436"/>
                  </a:lnTo>
                  <a:lnTo>
                    <a:pt x="3167" y="644089"/>
                  </a:lnTo>
                  <a:lnTo>
                    <a:pt x="5147" y="638535"/>
                  </a:lnTo>
                  <a:lnTo>
                    <a:pt x="7918" y="632584"/>
                  </a:lnTo>
                  <a:lnTo>
                    <a:pt x="11085" y="626633"/>
                  </a:lnTo>
                  <a:lnTo>
                    <a:pt x="15044" y="621475"/>
                  </a:lnTo>
                  <a:lnTo>
                    <a:pt x="19003" y="615921"/>
                  </a:lnTo>
                  <a:lnTo>
                    <a:pt x="24150" y="610764"/>
                  </a:lnTo>
                  <a:lnTo>
                    <a:pt x="29693" y="606003"/>
                  </a:lnTo>
                  <a:lnTo>
                    <a:pt x="35631" y="601242"/>
                  </a:lnTo>
                  <a:lnTo>
                    <a:pt x="41966" y="596482"/>
                  </a:lnTo>
                  <a:lnTo>
                    <a:pt x="48696" y="592514"/>
                  </a:lnTo>
                  <a:lnTo>
                    <a:pt x="55427" y="588150"/>
                  </a:lnTo>
                  <a:lnTo>
                    <a:pt x="62949" y="584580"/>
                  </a:lnTo>
                  <a:lnTo>
                    <a:pt x="70867" y="580612"/>
                  </a:lnTo>
                  <a:lnTo>
                    <a:pt x="78785" y="576645"/>
                  </a:lnTo>
                  <a:lnTo>
                    <a:pt x="96205" y="569504"/>
                  </a:lnTo>
                  <a:lnTo>
                    <a:pt x="114417" y="563950"/>
                  </a:lnTo>
                  <a:lnTo>
                    <a:pt x="132629" y="557999"/>
                  </a:lnTo>
                  <a:lnTo>
                    <a:pt x="152029" y="552842"/>
                  </a:lnTo>
                  <a:lnTo>
                    <a:pt x="171428" y="548478"/>
                  </a:lnTo>
                  <a:lnTo>
                    <a:pt x="190828" y="544510"/>
                  </a:lnTo>
                  <a:lnTo>
                    <a:pt x="210227" y="540940"/>
                  </a:lnTo>
                  <a:lnTo>
                    <a:pt x="229627" y="538559"/>
                  </a:lnTo>
                  <a:lnTo>
                    <a:pt x="233586" y="538163"/>
                  </a:lnTo>
                  <a:close/>
                  <a:moveTo>
                    <a:pt x="1612045" y="536575"/>
                  </a:moveTo>
                  <a:lnTo>
                    <a:pt x="1621555" y="536972"/>
                  </a:lnTo>
                  <a:lnTo>
                    <a:pt x="1631461" y="537369"/>
                  </a:lnTo>
                  <a:lnTo>
                    <a:pt x="1640970" y="538559"/>
                  </a:lnTo>
                  <a:lnTo>
                    <a:pt x="1650480" y="540147"/>
                  </a:lnTo>
                  <a:lnTo>
                    <a:pt x="1660386" y="541734"/>
                  </a:lnTo>
                  <a:lnTo>
                    <a:pt x="1669896" y="544512"/>
                  </a:lnTo>
                  <a:lnTo>
                    <a:pt x="1679406" y="546894"/>
                  </a:lnTo>
                  <a:lnTo>
                    <a:pt x="1688916" y="550465"/>
                  </a:lnTo>
                  <a:lnTo>
                    <a:pt x="1698030" y="553640"/>
                  </a:lnTo>
                  <a:lnTo>
                    <a:pt x="1707539" y="557212"/>
                  </a:lnTo>
                  <a:lnTo>
                    <a:pt x="1716257" y="560784"/>
                  </a:lnTo>
                  <a:lnTo>
                    <a:pt x="1724974" y="565150"/>
                  </a:lnTo>
                  <a:lnTo>
                    <a:pt x="1742409" y="573484"/>
                  </a:lnTo>
                  <a:lnTo>
                    <a:pt x="1758259" y="582215"/>
                  </a:lnTo>
                  <a:lnTo>
                    <a:pt x="1772523" y="591344"/>
                  </a:lnTo>
                  <a:lnTo>
                    <a:pt x="1785600" y="600472"/>
                  </a:lnTo>
                  <a:lnTo>
                    <a:pt x="1797091" y="608806"/>
                  </a:lnTo>
                  <a:lnTo>
                    <a:pt x="1806997" y="616744"/>
                  </a:lnTo>
                  <a:lnTo>
                    <a:pt x="1814129" y="623887"/>
                  </a:lnTo>
                  <a:lnTo>
                    <a:pt x="1816903" y="627062"/>
                  </a:lnTo>
                  <a:lnTo>
                    <a:pt x="1818884" y="629840"/>
                  </a:lnTo>
                  <a:lnTo>
                    <a:pt x="1820865" y="632619"/>
                  </a:lnTo>
                  <a:lnTo>
                    <a:pt x="1821658" y="634603"/>
                  </a:lnTo>
                  <a:lnTo>
                    <a:pt x="1822054" y="638572"/>
                  </a:lnTo>
                  <a:lnTo>
                    <a:pt x="1822450" y="644128"/>
                  </a:lnTo>
                  <a:lnTo>
                    <a:pt x="1822450" y="660797"/>
                  </a:lnTo>
                  <a:lnTo>
                    <a:pt x="1821658" y="682625"/>
                  </a:lnTo>
                  <a:lnTo>
                    <a:pt x="1819677" y="710009"/>
                  </a:lnTo>
                  <a:lnTo>
                    <a:pt x="1818092" y="741362"/>
                  </a:lnTo>
                  <a:lnTo>
                    <a:pt x="1815714" y="775494"/>
                  </a:lnTo>
                  <a:lnTo>
                    <a:pt x="1809374" y="850106"/>
                  </a:lnTo>
                  <a:lnTo>
                    <a:pt x="1802242" y="926306"/>
                  </a:lnTo>
                  <a:lnTo>
                    <a:pt x="1794713" y="998141"/>
                  </a:lnTo>
                  <a:lnTo>
                    <a:pt x="1790751" y="1029494"/>
                  </a:lnTo>
                  <a:lnTo>
                    <a:pt x="1787581" y="1057672"/>
                  </a:lnTo>
                  <a:lnTo>
                    <a:pt x="1784015" y="1080691"/>
                  </a:lnTo>
                  <a:lnTo>
                    <a:pt x="1781241" y="1097756"/>
                  </a:lnTo>
                  <a:lnTo>
                    <a:pt x="1770146" y="1102122"/>
                  </a:lnTo>
                  <a:lnTo>
                    <a:pt x="1759844" y="1106091"/>
                  </a:lnTo>
                  <a:lnTo>
                    <a:pt x="1749938" y="1108472"/>
                  </a:lnTo>
                  <a:lnTo>
                    <a:pt x="1740824" y="1110456"/>
                  </a:lnTo>
                  <a:lnTo>
                    <a:pt x="1731710" y="1112044"/>
                  </a:lnTo>
                  <a:lnTo>
                    <a:pt x="1724182" y="1112441"/>
                  </a:lnTo>
                  <a:lnTo>
                    <a:pt x="1720616" y="1112044"/>
                  </a:lnTo>
                  <a:lnTo>
                    <a:pt x="1717446" y="1111250"/>
                  </a:lnTo>
                  <a:lnTo>
                    <a:pt x="1714276" y="1110853"/>
                  </a:lnTo>
                  <a:lnTo>
                    <a:pt x="1711502" y="1110059"/>
                  </a:lnTo>
                  <a:lnTo>
                    <a:pt x="1712691" y="1096566"/>
                  </a:lnTo>
                  <a:lnTo>
                    <a:pt x="1713879" y="1077119"/>
                  </a:lnTo>
                  <a:lnTo>
                    <a:pt x="1715464" y="1025128"/>
                  </a:lnTo>
                  <a:lnTo>
                    <a:pt x="1717049" y="960041"/>
                  </a:lnTo>
                  <a:lnTo>
                    <a:pt x="1718238" y="890587"/>
                  </a:lnTo>
                  <a:lnTo>
                    <a:pt x="1719031" y="823912"/>
                  </a:lnTo>
                  <a:lnTo>
                    <a:pt x="1718238" y="794544"/>
                  </a:lnTo>
                  <a:lnTo>
                    <a:pt x="1717842" y="768747"/>
                  </a:lnTo>
                  <a:lnTo>
                    <a:pt x="1717446" y="747315"/>
                  </a:lnTo>
                  <a:lnTo>
                    <a:pt x="1716257" y="731440"/>
                  </a:lnTo>
                  <a:lnTo>
                    <a:pt x="1715464" y="726281"/>
                  </a:lnTo>
                  <a:lnTo>
                    <a:pt x="1715068" y="722312"/>
                  </a:lnTo>
                  <a:lnTo>
                    <a:pt x="1713879" y="720725"/>
                  </a:lnTo>
                  <a:lnTo>
                    <a:pt x="1713483" y="720328"/>
                  </a:lnTo>
                  <a:lnTo>
                    <a:pt x="1713087" y="720725"/>
                  </a:lnTo>
                  <a:lnTo>
                    <a:pt x="1707539" y="727869"/>
                  </a:lnTo>
                  <a:lnTo>
                    <a:pt x="1702388" y="735409"/>
                  </a:lnTo>
                  <a:lnTo>
                    <a:pt x="1701200" y="737394"/>
                  </a:lnTo>
                  <a:lnTo>
                    <a:pt x="1683765" y="992584"/>
                  </a:lnTo>
                  <a:lnTo>
                    <a:pt x="1675047" y="1087438"/>
                  </a:lnTo>
                  <a:lnTo>
                    <a:pt x="1671877" y="1124744"/>
                  </a:lnTo>
                  <a:lnTo>
                    <a:pt x="1671085" y="1128316"/>
                  </a:lnTo>
                  <a:lnTo>
                    <a:pt x="1669104" y="1134269"/>
                  </a:lnTo>
                  <a:lnTo>
                    <a:pt x="1667123" y="1140222"/>
                  </a:lnTo>
                  <a:lnTo>
                    <a:pt x="1664349" y="1145778"/>
                  </a:lnTo>
                  <a:lnTo>
                    <a:pt x="1661971" y="1151334"/>
                  </a:lnTo>
                  <a:lnTo>
                    <a:pt x="1655631" y="1162447"/>
                  </a:lnTo>
                  <a:lnTo>
                    <a:pt x="1648499" y="1173956"/>
                  </a:lnTo>
                  <a:lnTo>
                    <a:pt x="1616403" y="1598613"/>
                  </a:lnTo>
                  <a:lnTo>
                    <a:pt x="1531211" y="1598613"/>
                  </a:lnTo>
                  <a:lnTo>
                    <a:pt x="1488020" y="1260872"/>
                  </a:lnTo>
                  <a:lnTo>
                    <a:pt x="1482869" y="1261269"/>
                  </a:lnTo>
                  <a:lnTo>
                    <a:pt x="1477322" y="1261666"/>
                  </a:lnTo>
                  <a:lnTo>
                    <a:pt x="1473359" y="1261666"/>
                  </a:lnTo>
                  <a:lnTo>
                    <a:pt x="1470189" y="1261269"/>
                  </a:lnTo>
                  <a:lnTo>
                    <a:pt x="1429772" y="1597422"/>
                  </a:lnTo>
                  <a:lnTo>
                    <a:pt x="1340617" y="1598613"/>
                  </a:lnTo>
                  <a:lnTo>
                    <a:pt x="1323975" y="1376760"/>
                  </a:lnTo>
                  <a:lnTo>
                    <a:pt x="1330315" y="1370806"/>
                  </a:lnTo>
                  <a:lnTo>
                    <a:pt x="1336655" y="1364456"/>
                  </a:lnTo>
                  <a:lnTo>
                    <a:pt x="1342995" y="1357710"/>
                  </a:lnTo>
                  <a:lnTo>
                    <a:pt x="1348542" y="1350566"/>
                  </a:lnTo>
                  <a:lnTo>
                    <a:pt x="1354090" y="1342628"/>
                  </a:lnTo>
                  <a:lnTo>
                    <a:pt x="1358845" y="1334294"/>
                  </a:lnTo>
                  <a:lnTo>
                    <a:pt x="1363600" y="1325563"/>
                  </a:lnTo>
                  <a:lnTo>
                    <a:pt x="1368355" y="1316435"/>
                  </a:lnTo>
                  <a:lnTo>
                    <a:pt x="1371921" y="1306513"/>
                  </a:lnTo>
                  <a:lnTo>
                    <a:pt x="1375883" y="1296591"/>
                  </a:lnTo>
                  <a:lnTo>
                    <a:pt x="1379053" y="1285875"/>
                  </a:lnTo>
                  <a:lnTo>
                    <a:pt x="1381827" y="1275160"/>
                  </a:lnTo>
                  <a:lnTo>
                    <a:pt x="1384204" y="1263650"/>
                  </a:lnTo>
                  <a:lnTo>
                    <a:pt x="1386186" y="1251347"/>
                  </a:lnTo>
                  <a:lnTo>
                    <a:pt x="1388563" y="1239044"/>
                  </a:lnTo>
                  <a:lnTo>
                    <a:pt x="1389752" y="1226344"/>
                  </a:lnTo>
                  <a:lnTo>
                    <a:pt x="1389752" y="1222375"/>
                  </a:lnTo>
                  <a:lnTo>
                    <a:pt x="1389752" y="1218009"/>
                  </a:lnTo>
                  <a:lnTo>
                    <a:pt x="1389356" y="1209675"/>
                  </a:lnTo>
                  <a:lnTo>
                    <a:pt x="1390148" y="1207294"/>
                  </a:lnTo>
                  <a:lnTo>
                    <a:pt x="1392129" y="1194594"/>
                  </a:lnTo>
                  <a:lnTo>
                    <a:pt x="1394903" y="1177925"/>
                  </a:lnTo>
                  <a:lnTo>
                    <a:pt x="1400450" y="1134269"/>
                  </a:lnTo>
                  <a:lnTo>
                    <a:pt x="1407186" y="1078309"/>
                  </a:lnTo>
                  <a:lnTo>
                    <a:pt x="1413923" y="1013619"/>
                  </a:lnTo>
                  <a:lnTo>
                    <a:pt x="1421055" y="943769"/>
                  </a:lnTo>
                  <a:lnTo>
                    <a:pt x="1427791" y="871537"/>
                  </a:lnTo>
                  <a:lnTo>
                    <a:pt x="1433735" y="800894"/>
                  </a:lnTo>
                  <a:lnTo>
                    <a:pt x="1438886" y="734219"/>
                  </a:lnTo>
                  <a:lnTo>
                    <a:pt x="1447603" y="767953"/>
                  </a:lnTo>
                  <a:lnTo>
                    <a:pt x="1449188" y="758428"/>
                  </a:lnTo>
                  <a:lnTo>
                    <a:pt x="1470586" y="600869"/>
                  </a:lnTo>
                  <a:lnTo>
                    <a:pt x="1464642" y="585390"/>
                  </a:lnTo>
                  <a:lnTo>
                    <a:pt x="1476529" y="564753"/>
                  </a:lnTo>
                  <a:lnTo>
                    <a:pt x="1503870" y="564753"/>
                  </a:lnTo>
                  <a:lnTo>
                    <a:pt x="1514569" y="585390"/>
                  </a:lnTo>
                  <a:lnTo>
                    <a:pt x="1509814" y="604044"/>
                  </a:lnTo>
                  <a:lnTo>
                    <a:pt x="1528833" y="770334"/>
                  </a:lnTo>
                  <a:lnTo>
                    <a:pt x="1579949" y="545306"/>
                  </a:lnTo>
                  <a:lnTo>
                    <a:pt x="1585893" y="542131"/>
                  </a:lnTo>
                  <a:lnTo>
                    <a:pt x="1589855" y="540147"/>
                  </a:lnTo>
                  <a:lnTo>
                    <a:pt x="1592629" y="538559"/>
                  </a:lnTo>
                  <a:lnTo>
                    <a:pt x="1593025" y="538162"/>
                  </a:lnTo>
                  <a:lnTo>
                    <a:pt x="1602535" y="536972"/>
                  </a:lnTo>
                  <a:lnTo>
                    <a:pt x="1612045" y="536575"/>
                  </a:lnTo>
                  <a:close/>
                  <a:moveTo>
                    <a:pt x="1080417" y="477838"/>
                  </a:moveTo>
                  <a:lnTo>
                    <a:pt x="1092318" y="478235"/>
                  </a:lnTo>
                  <a:lnTo>
                    <a:pt x="1104616" y="478632"/>
                  </a:lnTo>
                  <a:lnTo>
                    <a:pt x="1116913" y="480219"/>
                  </a:lnTo>
                  <a:lnTo>
                    <a:pt x="1128814" y="482600"/>
                  </a:lnTo>
                  <a:lnTo>
                    <a:pt x="1141111" y="484982"/>
                  </a:lnTo>
                  <a:lnTo>
                    <a:pt x="1153409" y="487760"/>
                  </a:lnTo>
                  <a:lnTo>
                    <a:pt x="1165706" y="491332"/>
                  </a:lnTo>
                  <a:lnTo>
                    <a:pt x="1178003" y="494903"/>
                  </a:lnTo>
                  <a:lnTo>
                    <a:pt x="1189507" y="499269"/>
                  </a:lnTo>
                  <a:lnTo>
                    <a:pt x="1201011" y="504032"/>
                  </a:lnTo>
                  <a:lnTo>
                    <a:pt x="1212515" y="508397"/>
                  </a:lnTo>
                  <a:lnTo>
                    <a:pt x="1223623" y="513557"/>
                  </a:lnTo>
                  <a:lnTo>
                    <a:pt x="1234730" y="519113"/>
                  </a:lnTo>
                  <a:lnTo>
                    <a:pt x="1245441" y="524669"/>
                  </a:lnTo>
                  <a:lnTo>
                    <a:pt x="1255358" y="530225"/>
                  </a:lnTo>
                  <a:lnTo>
                    <a:pt x="1265672" y="536178"/>
                  </a:lnTo>
                  <a:lnTo>
                    <a:pt x="1283920" y="547291"/>
                  </a:lnTo>
                  <a:lnTo>
                    <a:pt x="1300581" y="558403"/>
                  </a:lnTo>
                  <a:lnTo>
                    <a:pt x="1314862" y="569119"/>
                  </a:lnTo>
                  <a:lnTo>
                    <a:pt x="1327159" y="579438"/>
                  </a:lnTo>
                  <a:lnTo>
                    <a:pt x="1331919" y="584200"/>
                  </a:lnTo>
                  <a:lnTo>
                    <a:pt x="1336283" y="588169"/>
                  </a:lnTo>
                  <a:lnTo>
                    <a:pt x="1339456" y="592535"/>
                  </a:lnTo>
                  <a:lnTo>
                    <a:pt x="1342630" y="595710"/>
                  </a:lnTo>
                  <a:lnTo>
                    <a:pt x="1344217" y="599282"/>
                  </a:lnTo>
                  <a:lnTo>
                    <a:pt x="1345407" y="601663"/>
                  </a:lnTo>
                  <a:lnTo>
                    <a:pt x="1346200" y="606822"/>
                  </a:lnTo>
                  <a:lnTo>
                    <a:pt x="1346200" y="613966"/>
                  </a:lnTo>
                  <a:lnTo>
                    <a:pt x="1346200" y="634603"/>
                  </a:lnTo>
                  <a:lnTo>
                    <a:pt x="1345407" y="662782"/>
                  </a:lnTo>
                  <a:lnTo>
                    <a:pt x="1343820" y="696913"/>
                  </a:lnTo>
                  <a:lnTo>
                    <a:pt x="1341043" y="736600"/>
                  </a:lnTo>
                  <a:lnTo>
                    <a:pt x="1337870" y="779860"/>
                  </a:lnTo>
                  <a:lnTo>
                    <a:pt x="1334299" y="825897"/>
                  </a:lnTo>
                  <a:lnTo>
                    <a:pt x="1330333" y="873919"/>
                  </a:lnTo>
                  <a:lnTo>
                    <a:pt x="1325572" y="922735"/>
                  </a:lnTo>
                  <a:lnTo>
                    <a:pt x="1321209" y="970757"/>
                  </a:lnTo>
                  <a:lnTo>
                    <a:pt x="1316448" y="1017588"/>
                  </a:lnTo>
                  <a:lnTo>
                    <a:pt x="1311291" y="1061244"/>
                  </a:lnTo>
                  <a:lnTo>
                    <a:pt x="1306928" y="1101328"/>
                  </a:lnTo>
                  <a:lnTo>
                    <a:pt x="1302564" y="1136253"/>
                  </a:lnTo>
                  <a:lnTo>
                    <a:pt x="1298201" y="1166019"/>
                  </a:lnTo>
                  <a:lnTo>
                    <a:pt x="1294630" y="1187847"/>
                  </a:lnTo>
                  <a:lnTo>
                    <a:pt x="1280746" y="1193403"/>
                  </a:lnTo>
                  <a:lnTo>
                    <a:pt x="1267655" y="1197372"/>
                  </a:lnTo>
                  <a:lnTo>
                    <a:pt x="1254961" y="1201341"/>
                  </a:lnTo>
                  <a:lnTo>
                    <a:pt x="1243061" y="1203722"/>
                  </a:lnTo>
                  <a:lnTo>
                    <a:pt x="1232350" y="1205310"/>
                  </a:lnTo>
                  <a:lnTo>
                    <a:pt x="1227193" y="1205310"/>
                  </a:lnTo>
                  <a:lnTo>
                    <a:pt x="1222433" y="1205707"/>
                  </a:lnTo>
                  <a:lnTo>
                    <a:pt x="1217672" y="1205310"/>
                  </a:lnTo>
                  <a:lnTo>
                    <a:pt x="1213706" y="1204913"/>
                  </a:lnTo>
                  <a:lnTo>
                    <a:pt x="1209739" y="1204119"/>
                  </a:lnTo>
                  <a:lnTo>
                    <a:pt x="1206565" y="1202928"/>
                  </a:lnTo>
                  <a:lnTo>
                    <a:pt x="1207755" y="1186260"/>
                  </a:lnTo>
                  <a:lnTo>
                    <a:pt x="1208945" y="1161653"/>
                  </a:lnTo>
                  <a:lnTo>
                    <a:pt x="1211722" y="1094978"/>
                  </a:lnTo>
                  <a:lnTo>
                    <a:pt x="1213706" y="1013222"/>
                  </a:lnTo>
                  <a:lnTo>
                    <a:pt x="1214896" y="925116"/>
                  </a:lnTo>
                  <a:lnTo>
                    <a:pt x="1215292" y="882253"/>
                  </a:lnTo>
                  <a:lnTo>
                    <a:pt x="1215292" y="841375"/>
                  </a:lnTo>
                  <a:lnTo>
                    <a:pt x="1215292" y="804069"/>
                  </a:lnTo>
                  <a:lnTo>
                    <a:pt x="1214499" y="771128"/>
                  </a:lnTo>
                  <a:lnTo>
                    <a:pt x="1213706" y="744141"/>
                  </a:lnTo>
                  <a:lnTo>
                    <a:pt x="1212515" y="724297"/>
                  </a:lnTo>
                  <a:lnTo>
                    <a:pt x="1211722" y="717153"/>
                  </a:lnTo>
                  <a:lnTo>
                    <a:pt x="1210532" y="712788"/>
                  </a:lnTo>
                  <a:lnTo>
                    <a:pt x="1209739" y="711200"/>
                  </a:lnTo>
                  <a:lnTo>
                    <a:pt x="1209342" y="710407"/>
                  </a:lnTo>
                  <a:lnTo>
                    <a:pt x="1208945" y="710010"/>
                  </a:lnTo>
                  <a:lnTo>
                    <a:pt x="1208152" y="710407"/>
                  </a:lnTo>
                  <a:lnTo>
                    <a:pt x="1201408" y="719932"/>
                  </a:lnTo>
                  <a:lnTo>
                    <a:pt x="1194664" y="729457"/>
                  </a:lnTo>
                  <a:lnTo>
                    <a:pt x="1193078" y="731838"/>
                  </a:lnTo>
                  <a:lnTo>
                    <a:pt x="1171260" y="1054497"/>
                  </a:lnTo>
                  <a:lnTo>
                    <a:pt x="1165309" y="1121966"/>
                  </a:lnTo>
                  <a:lnTo>
                    <a:pt x="1160549" y="1174750"/>
                  </a:lnTo>
                  <a:lnTo>
                    <a:pt x="1155789" y="1221582"/>
                  </a:lnTo>
                  <a:lnTo>
                    <a:pt x="1155392" y="1225947"/>
                  </a:lnTo>
                  <a:lnTo>
                    <a:pt x="1153012" y="1233488"/>
                  </a:lnTo>
                  <a:lnTo>
                    <a:pt x="1149838" y="1241028"/>
                  </a:lnTo>
                  <a:lnTo>
                    <a:pt x="1147062" y="1248172"/>
                  </a:lnTo>
                  <a:lnTo>
                    <a:pt x="1143888" y="1255316"/>
                  </a:lnTo>
                  <a:lnTo>
                    <a:pt x="1139921" y="1262460"/>
                  </a:lnTo>
                  <a:lnTo>
                    <a:pt x="1135557" y="1269603"/>
                  </a:lnTo>
                  <a:lnTo>
                    <a:pt x="1131591" y="1276350"/>
                  </a:lnTo>
                  <a:lnTo>
                    <a:pt x="1126830" y="1283494"/>
                  </a:lnTo>
                  <a:lnTo>
                    <a:pt x="1086368" y="1820863"/>
                  </a:lnTo>
                  <a:lnTo>
                    <a:pt x="977674" y="1820863"/>
                  </a:lnTo>
                  <a:lnTo>
                    <a:pt x="923328" y="1393428"/>
                  </a:lnTo>
                  <a:lnTo>
                    <a:pt x="916584" y="1394222"/>
                  </a:lnTo>
                  <a:lnTo>
                    <a:pt x="909840" y="1394619"/>
                  </a:lnTo>
                  <a:lnTo>
                    <a:pt x="905080" y="1394222"/>
                  </a:lnTo>
                  <a:lnTo>
                    <a:pt x="900716" y="1393825"/>
                  </a:lnTo>
                  <a:lnTo>
                    <a:pt x="849543" y="1819275"/>
                  </a:lnTo>
                  <a:lnTo>
                    <a:pt x="736486" y="1820863"/>
                  </a:lnTo>
                  <a:lnTo>
                    <a:pt x="695627" y="1276350"/>
                  </a:lnTo>
                  <a:lnTo>
                    <a:pt x="687693" y="1264047"/>
                  </a:lnTo>
                  <a:lnTo>
                    <a:pt x="680553" y="1251744"/>
                  </a:lnTo>
                  <a:lnTo>
                    <a:pt x="677776" y="1245394"/>
                  </a:lnTo>
                  <a:lnTo>
                    <a:pt x="674602" y="1239044"/>
                  </a:lnTo>
                  <a:lnTo>
                    <a:pt x="671826" y="1232694"/>
                  </a:lnTo>
                  <a:lnTo>
                    <a:pt x="669842" y="1226741"/>
                  </a:lnTo>
                  <a:lnTo>
                    <a:pt x="669049" y="1221582"/>
                  </a:lnTo>
                  <a:lnTo>
                    <a:pt x="661908" y="1148160"/>
                  </a:lnTo>
                  <a:lnTo>
                    <a:pt x="654768" y="1068388"/>
                  </a:lnTo>
                  <a:lnTo>
                    <a:pt x="646437" y="968375"/>
                  </a:lnTo>
                  <a:lnTo>
                    <a:pt x="630173" y="723503"/>
                  </a:lnTo>
                  <a:lnTo>
                    <a:pt x="626603" y="720725"/>
                  </a:lnTo>
                  <a:lnTo>
                    <a:pt x="623826" y="717550"/>
                  </a:lnTo>
                  <a:lnTo>
                    <a:pt x="616686" y="710407"/>
                  </a:lnTo>
                  <a:lnTo>
                    <a:pt x="616289" y="710407"/>
                  </a:lnTo>
                  <a:lnTo>
                    <a:pt x="615892" y="710803"/>
                  </a:lnTo>
                  <a:lnTo>
                    <a:pt x="614702" y="713978"/>
                  </a:lnTo>
                  <a:lnTo>
                    <a:pt x="614305" y="719138"/>
                  </a:lnTo>
                  <a:lnTo>
                    <a:pt x="613909" y="726678"/>
                  </a:lnTo>
                  <a:lnTo>
                    <a:pt x="613909" y="746919"/>
                  </a:lnTo>
                  <a:lnTo>
                    <a:pt x="613909" y="774303"/>
                  </a:lnTo>
                  <a:lnTo>
                    <a:pt x="614702" y="807641"/>
                  </a:lnTo>
                  <a:lnTo>
                    <a:pt x="615892" y="844947"/>
                  </a:lnTo>
                  <a:lnTo>
                    <a:pt x="619066" y="929085"/>
                  </a:lnTo>
                  <a:lnTo>
                    <a:pt x="623033" y="1016794"/>
                  </a:lnTo>
                  <a:lnTo>
                    <a:pt x="627000" y="1098550"/>
                  </a:lnTo>
                  <a:lnTo>
                    <a:pt x="630966" y="1164035"/>
                  </a:lnTo>
                  <a:lnTo>
                    <a:pt x="632553" y="1188641"/>
                  </a:lnTo>
                  <a:lnTo>
                    <a:pt x="634140" y="1205310"/>
                  </a:lnTo>
                  <a:lnTo>
                    <a:pt x="625810" y="1205310"/>
                  </a:lnTo>
                  <a:lnTo>
                    <a:pt x="615099" y="1205707"/>
                  </a:lnTo>
                  <a:lnTo>
                    <a:pt x="603198" y="1205310"/>
                  </a:lnTo>
                  <a:lnTo>
                    <a:pt x="589711" y="1204516"/>
                  </a:lnTo>
                  <a:lnTo>
                    <a:pt x="582570" y="1203325"/>
                  </a:lnTo>
                  <a:lnTo>
                    <a:pt x="575033" y="1202135"/>
                  </a:lnTo>
                  <a:lnTo>
                    <a:pt x="567496" y="1200944"/>
                  </a:lnTo>
                  <a:lnTo>
                    <a:pt x="559959" y="1198563"/>
                  </a:lnTo>
                  <a:lnTo>
                    <a:pt x="552422" y="1196182"/>
                  </a:lnTo>
                  <a:lnTo>
                    <a:pt x="544885" y="1193403"/>
                  </a:lnTo>
                  <a:lnTo>
                    <a:pt x="537744" y="1189435"/>
                  </a:lnTo>
                  <a:lnTo>
                    <a:pt x="530604" y="1185466"/>
                  </a:lnTo>
                  <a:lnTo>
                    <a:pt x="528620" y="1175544"/>
                  </a:lnTo>
                  <a:lnTo>
                    <a:pt x="526637" y="1163638"/>
                  </a:lnTo>
                  <a:lnTo>
                    <a:pt x="523067" y="1135460"/>
                  </a:lnTo>
                  <a:lnTo>
                    <a:pt x="519100" y="1101725"/>
                  </a:lnTo>
                  <a:lnTo>
                    <a:pt x="515530" y="1064022"/>
                  </a:lnTo>
                  <a:lnTo>
                    <a:pt x="511959" y="1021953"/>
                  </a:lnTo>
                  <a:lnTo>
                    <a:pt x="508389" y="978297"/>
                  </a:lnTo>
                  <a:lnTo>
                    <a:pt x="504819" y="932657"/>
                  </a:lnTo>
                  <a:lnTo>
                    <a:pt x="502042" y="886619"/>
                  </a:lnTo>
                  <a:lnTo>
                    <a:pt x="498868" y="841772"/>
                  </a:lnTo>
                  <a:lnTo>
                    <a:pt x="496885" y="798116"/>
                  </a:lnTo>
                  <a:lnTo>
                    <a:pt x="494902" y="757238"/>
                  </a:lnTo>
                  <a:lnTo>
                    <a:pt x="492918" y="720328"/>
                  </a:lnTo>
                  <a:lnTo>
                    <a:pt x="492125" y="687785"/>
                  </a:lnTo>
                  <a:lnTo>
                    <a:pt x="492125" y="661194"/>
                  </a:lnTo>
                  <a:lnTo>
                    <a:pt x="492125" y="641350"/>
                  </a:lnTo>
                  <a:lnTo>
                    <a:pt x="492521" y="634603"/>
                  </a:lnTo>
                  <a:lnTo>
                    <a:pt x="493315" y="629444"/>
                  </a:lnTo>
                  <a:lnTo>
                    <a:pt x="494505" y="621507"/>
                  </a:lnTo>
                  <a:lnTo>
                    <a:pt x="496092" y="613569"/>
                  </a:lnTo>
                  <a:lnTo>
                    <a:pt x="498472" y="606028"/>
                  </a:lnTo>
                  <a:lnTo>
                    <a:pt x="502042" y="598885"/>
                  </a:lnTo>
                  <a:lnTo>
                    <a:pt x="506009" y="591741"/>
                  </a:lnTo>
                  <a:lnTo>
                    <a:pt x="510769" y="584597"/>
                  </a:lnTo>
                  <a:lnTo>
                    <a:pt x="516323" y="578247"/>
                  </a:lnTo>
                  <a:lnTo>
                    <a:pt x="522670" y="571500"/>
                  </a:lnTo>
                  <a:lnTo>
                    <a:pt x="529414" y="565547"/>
                  </a:lnTo>
                  <a:lnTo>
                    <a:pt x="536951" y="559594"/>
                  </a:lnTo>
                  <a:lnTo>
                    <a:pt x="544885" y="553641"/>
                  </a:lnTo>
                  <a:lnTo>
                    <a:pt x="553215" y="548085"/>
                  </a:lnTo>
                  <a:lnTo>
                    <a:pt x="562339" y="542925"/>
                  </a:lnTo>
                  <a:lnTo>
                    <a:pt x="571860" y="537766"/>
                  </a:lnTo>
                  <a:lnTo>
                    <a:pt x="581777" y="533003"/>
                  </a:lnTo>
                  <a:lnTo>
                    <a:pt x="592091" y="528241"/>
                  </a:lnTo>
                  <a:lnTo>
                    <a:pt x="602801" y="523875"/>
                  </a:lnTo>
                  <a:lnTo>
                    <a:pt x="613512" y="519510"/>
                  </a:lnTo>
                  <a:lnTo>
                    <a:pt x="625016" y="515144"/>
                  </a:lnTo>
                  <a:lnTo>
                    <a:pt x="636520" y="511572"/>
                  </a:lnTo>
                  <a:lnTo>
                    <a:pt x="659925" y="504428"/>
                  </a:lnTo>
                  <a:lnTo>
                    <a:pt x="684520" y="498078"/>
                  </a:lnTo>
                  <a:lnTo>
                    <a:pt x="709115" y="492522"/>
                  </a:lnTo>
                  <a:lnTo>
                    <a:pt x="733709" y="487363"/>
                  </a:lnTo>
                  <a:lnTo>
                    <a:pt x="758701" y="483394"/>
                  </a:lnTo>
                  <a:lnTo>
                    <a:pt x="782502" y="479425"/>
                  </a:lnTo>
                  <a:lnTo>
                    <a:pt x="788056" y="479028"/>
                  </a:lnTo>
                  <a:lnTo>
                    <a:pt x="794006" y="479425"/>
                  </a:lnTo>
                  <a:lnTo>
                    <a:pt x="872948" y="770335"/>
                  </a:lnTo>
                  <a:lnTo>
                    <a:pt x="874138" y="758428"/>
                  </a:lnTo>
                  <a:lnTo>
                    <a:pt x="901510" y="559197"/>
                  </a:lnTo>
                  <a:lnTo>
                    <a:pt x="893576" y="539353"/>
                  </a:lnTo>
                  <a:lnTo>
                    <a:pt x="908650" y="513557"/>
                  </a:lnTo>
                  <a:lnTo>
                    <a:pt x="943162" y="513160"/>
                  </a:lnTo>
                  <a:lnTo>
                    <a:pt x="957443" y="539353"/>
                  </a:lnTo>
                  <a:lnTo>
                    <a:pt x="950699" y="563166"/>
                  </a:lnTo>
                  <a:lnTo>
                    <a:pt x="975294" y="773510"/>
                  </a:lnTo>
                  <a:lnTo>
                    <a:pt x="1039558" y="488950"/>
                  </a:lnTo>
                  <a:lnTo>
                    <a:pt x="1046699" y="485378"/>
                  </a:lnTo>
                  <a:lnTo>
                    <a:pt x="1052252" y="482600"/>
                  </a:lnTo>
                  <a:lnTo>
                    <a:pt x="1055823" y="480219"/>
                  </a:lnTo>
                  <a:lnTo>
                    <a:pt x="1056616" y="479822"/>
                  </a:lnTo>
                  <a:lnTo>
                    <a:pt x="1056616" y="479425"/>
                  </a:lnTo>
                  <a:lnTo>
                    <a:pt x="1068120" y="478235"/>
                  </a:lnTo>
                  <a:lnTo>
                    <a:pt x="1080417" y="477838"/>
                  </a:lnTo>
                  <a:close/>
                  <a:moveTo>
                    <a:pt x="1485107" y="451247"/>
                  </a:moveTo>
                  <a:lnTo>
                    <a:pt x="1485107" y="475853"/>
                  </a:lnTo>
                  <a:lnTo>
                    <a:pt x="1508523" y="475853"/>
                  </a:lnTo>
                  <a:lnTo>
                    <a:pt x="1508523" y="451247"/>
                  </a:lnTo>
                  <a:lnTo>
                    <a:pt x="1485107" y="451247"/>
                  </a:lnTo>
                  <a:close/>
                  <a:moveTo>
                    <a:pt x="328429" y="426244"/>
                  </a:moveTo>
                  <a:lnTo>
                    <a:pt x="328429" y="449263"/>
                  </a:lnTo>
                  <a:lnTo>
                    <a:pt x="350229" y="449263"/>
                  </a:lnTo>
                  <a:lnTo>
                    <a:pt x="350229" y="426244"/>
                  </a:lnTo>
                  <a:lnTo>
                    <a:pt x="328429" y="426244"/>
                  </a:lnTo>
                  <a:close/>
                  <a:moveTo>
                    <a:pt x="904908" y="342106"/>
                  </a:moveTo>
                  <a:lnTo>
                    <a:pt x="904908" y="371872"/>
                  </a:lnTo>
                  <a:lnTo>
                    <a:pt x="933819" y="371872"/>
                  </a:lnTo>
                  <a:lnTo>
                    <a:pt x="933819" y="342106"/>
                  </a:lnTo>
                  <a:lnTo>
                    <a:pt x="904908" y="342106"/>
                  </a:lnTo>
                  <a:close/>
                  <a:moveTo>
                    <a:pt x="1494632" y="300037"/>
                  </a:moveTo>
                  <a:lnTo>
                    <a:pt x="1489473" y="300434"/>
                  </a:lnTo>
                  <a:lnTo>
                    <a:pt x="1483123" y="301228"/>
                  </a:lnTo>
                  <a:lnTo>
                    <a:pt x="1477169" y="302419"/>
                  </a:lnTo>
                  <a:lnTo>
                    <a:pt x="1465660" y="304800"/>
                  </a:lnTo>
                  <a:lnTo>
                    <a:pt x="1460501" y="306784"/>
                  </a:lnTo>
                  <a:lnTo>
                    <a:pt x="1456532" y="307975"/>
                  </a:lnTo>
                  <a:lnTo>
                    <a:pt x="1456532" y="331391"/>
                  </a:lnTo>
                  <a:lnTo>
                    <a:pt x="1457723" y="331391"/>
                  </a:lnTo>
                  <a:lnTo>
                    <a:pt x="1460898" y="329406"/>
                  </a:lnTo>
                  <a:lnTo>
                    <a:pt x="1465263" y="327819"/>
                  </a:lnTo>
                  <a:lnTo>
                    <a:pt x="1475582" y="323453"/>
                  </a:lnTo>
                  <a:lnTo>
                    <a:pt x="1480741" y="321866"/>
                  </a:lnTo>
                  <a:lnTo>
                    <a:pt x="1486694" y="320675"/>
                  </a:lnTo>
                  <a:lnTo>
                    <a:pt x="1492648" y="319484"/>
                  </a:lnTo>
                  <a:lnTo>
                    <a:pt x="1498998" y="319484"/>
                  </a:lnTo>
                  <a:lnTo>
                    <a:pt x="1505744" y="320278"/>
                  </a:lnTo>
                  <a:lnTo>
                    <a:pt x="1511698" y="321469"/>
                  </a:lnTo>
                  <a:lnTo>
                    <a:pt x="1517254" y="323056"/>
                  </a:lnTo>
                  <a:lnTo>
                    <a:pt x="1519635" y="324644"/>
                  </a:lnTo>
                  <a:lnTo>
                    <a:pt x="1521619" y="325834"/>
                  </a:lnTo>
                  <a:lnTo>
                    <a:pt x="1524001" y="327819"/>
                  </a:lnTo>
                  <a:lnTo>
                    <a:pt x="1525588" y="329803"/>
                  </a:lnTo>
                  <a:lnTo>
                    <a:pt x="1527176" y="331787"/>
                  </a:lnTo>
                  <a:lnTo>
                    <a:pt x="1528366" y="334169"/>
                  </a:lnTo>
                  <a:lnTo>
                    <a:pt x="1529160" y="336550"/>
                  </a:lnTo>
                  <a:lnTo>
                    <a:pt x="1530351" y="339328"/>
                  </a:lnTo>
                  <a:lnTo>
                    <a:pt x="1530748" y="342503"/>
                  </a:lnTo>
                  <a:lnTo>
                    <a:pt x="1530748" y="345281"/>
                  </a:lnTo>
                  <a:lnTo>
                    <a:pt x="1530351" y="350441"/>
                  </a:lnTo>
                  <a:lnTo>
                    <a:pt x="1529954" y="354806"/>
                  </a:lnTo>
                  <a:lnTo>
                    <a:pt x="1528366" y="358378"/>
                  </a:lnTo>
                  <a:lnTo>
                    <a:pt x="1526779" y="361950"/>
                  </a:lnTo>
                  <a:lnTo>
                    <a:pt x="1524794" y="365125"/>
                  </a:lnTo>
                  <a:lnTo>
                    <a:pt x="1522413" y="368300"/>
                  </a:lnTo>
                  <a:lnTo>
                    <a:pt x="1519635" y="371475"/>
                  </a:lnTo>
                  <a:lnTo>
                    <a:pt x="1516857" y="374650"/>
                  </a:lnTo>
                  <a:lnTo>
                    <a:pt x="1513285" y="377031"/>
                  </a:lnTo>
                  <a:lnTo>
                    <a:pt x="1510110" y="379413"/>
                  </a:lnTo>
                  <a:lnTo>
                    <a:pt x="1502569" y="384572"/>
                  </a:lnTo>
                  <a:lnTo>
                    <a:pt x="1485901" y="393700"/>
                  </a:lnTo>
                  <a:lnTo>
                    <a:pt x="1485901" y="429419"/>
                  </a:lnTo>
                  <a:lnTo>
                    <a:pt x="1506538" y="429419"/>
                  </a:lnTo>
                  <a:lnTo>
                    <a:pt x="1506538" y="403225"/>
                  </a:lnTo>
                  <a:lnTo>
                    <a:pt x="1515666" y="397669"/>
                  </a:lnTo>
                  <a:lnTo>
                    <a:pt x="1524794" y="392113"/>
                  </a:lnTo>
                  <a:lnTo>
                    <a:pt x="1532732" y="386159"/>
                  </a:lnTo>
                  <a:lnTo>
                    <a:pt x="1539479" y="379413"/>
                  </a:lnTo>
                  <a:lnTo>
                    <a:pt x="1542654" y="376238"/>
                  </a:lnTo>
                  <a:lnTo>
                    <a:pt x="1545432" y="372269"/>
                  </a:lnTo>
                  <a:lnTo>
                    <a:pt x="1547813" y="368300"/>
                  </a:lnTo>
                  <a:lnTo>
                    <a:pt x="1550194" y="363934"/>
                  </a:lnTo>
                  <a:lnTo>
                    <a:pt x="1552179" y="359172"/>
                  </a:lnTo>
                  <a:lnTo>
                    <a:pt x="1553369" y="354806"/>
                  </a:lnTo>
                  <a:lnTo>
                    <a:pt x="1553766" y="349250"/>
                  </a:lnTo>
                  <a:lnTo>
                    <a:pt x="1554163" y="343694"/>
                  </a:lnTo>
                  <a:lnTo>
                    <a:pt x="1553766" y="338931"/>
                  </a:lnTo>
                  <a:lnTo>
                    <a:pt x="1553369" y="334566"/>
                  </a:lnTo>
                  <a:lnTo>
                    <a:pt x="1552179" y="330200"/>
                  </a:lnTo>
                  <a:lnTo>
                    <a:pt x="1550591" y="325834"/>
                  </a:lnTo>
                  <a:lnTo>
                    <a:pt x="1548607" y="322262"/>
                  </a:lnTo>
                  <a:lnTo>
                    <a:pt x="1546226" y="318294"/>
                  </a:lnTo>
                  <a:lnTo>
                    <a:pt x="1543448" y="315119"/>
                  </a:lnTo>
                  <a:lnTo>
                    <a:pt x="1539876" y="311944"/>
                  </a:lnTo>
                  <a:lnTo>
                    <a:pt x="1535907" y="309166"/>
                  </a:lnTo>
                  <a:lnTo>
                    <a:pt x="1531938" y="306784"/>
                  </a:lnTo>
                  <a:lnTo>
                    <a:pt x="1527573" y="304403"/>
                  </a:lnTo>
                  <a:lnTo>
                    <a:pt x="1522413" y="302816"/>
                  </a:lnTo>
                  <a:lnTo>
                    <a:pt x="1517651" y="301625"/>
                  </a:lnTo>
                  <a:lnTo>
                    <a:pt x="1512491" y="300831"/>
                  </a:lnTo>
                  <a:lnTo>
                    <a:pt x="1506538" y="300037"/>
                  </a:lnTo>
                  <a:lnTo>
                    <a:pt x="1500585" y="300037"/>
                  </a:lnTo>
                  <a:lnTo>
                    <a:pt x="1494632" y="300037"/>
                  </a:lnTo>
                  <a:close/>
                  <a:moveTo>
                    <a:pt x="342698" y="286941"/>
                  </a:moveTo>
                  <a:lnTo>
                    <a:pt x="337545" y="287337"/>
                  </a:lnTo>
                  <a:lnTo>
                    <a:pt x="332393" y="287734"/>
                  </a:lnTo>
                  <a:lnTo>
                    <a:pt x="321295" y="289322"/>
                  </a:lnTo>
                  <a:lnTo>
                    <a:pt x="310593" y="291703"/>
                  </a:lnTo>
                  <a:lnTo>
                    <a:pt x="302270" y="294481"/>
                  </a:lnTo>
                  <a:lnTo>
                    <a:pt x="302270" y="316309"/>
                  </a:lnTo>
                  <a:lnTo>
                    <a:pt x="303063" y="316309"/>
                  </a:lnTo>
                  <a:lnTo>
                    <a:pt x="306630" y="314325"/>
                  </a:lnTo>
                  <a:lnTo>
                    <a:pt x="310197" y="312341"/>
                  </a:lnTo>
                  <a:lnTo>
                    <a:pt x="319709" y="308769"/>
                  </a:lnTo>
                  <a:lnTo>
                    <a:pt x="324862" y="307181"/>
                  </a:lnTo>
                  <a:lnTo>
                    <a:pt x="330015" y="305991"/>
                  </a:lnTo>
                  <a:lnTo>
                    <a:pt x="335564" y="305197"/>
                  </a:lnTo>
                  <a:lnTo>
                    <a:pt x="341509" y="305197"/>
                  </a:lnTo>
                  <a:lnTo>
                    <a:pt x="347454" y="305197"/>
                  </a:lnTo>
                  <a:lnTo>
                    <a:pt x="353003" y="306784"/>
                  </a:lnTo>
                  <a:lnTo>
                    <a:pt x="357759" y="308372"/>
                  </a:lnTo>
                  <a:lnTo>
                    <a:pt x="362516" y="311150"/>
                  </a:lnTo>
                  <a:lnTo>
                    <a:pt x="364101" y="312341"/>
                  </a:lnTo>
                  <a:lnTo>
                    <a:pt x="366083" y="314722"/>
                  </a:lnTo>
                  <a:lnTo>
                    <a:pt x="367272" y="316309"/>
                  </a:lnTo>
                  <a:lnTo>
                    <a:pt x="368461" y="318294"/>
                  </a:lnTo>
                  <a:lnTo>
                    <a:pt x="369254" y="321072"/>
                  </a:lnTo>
                  <a:lnTo>
                    <a:pt x="370046" y="323453"/>
                  </a:lnTo>
                  <a:lnTo>
                    <a:pt x="370443" y="325834"/>
                  </a:lnTo>
                  <a:lnTo>
                    <a:pt x="370443" y="329009"/>
                  </a:lnTo>
                  <a:lnTo>
                    <a:pt x="370046" y="333772"/>
                  </a:lnTo>
                  <a:lnTo>
                    <a:pt x="369650" y="337344"/>
                  </a:lnTo>
                  <a:lnTo>
                    <a:pt x="368461" y="341312"/>
                  </a:lnTo>
                  <a:lnTo>
                    <a:pt x="367272" y="344091"/>
                  </a:lnTo>
                  <a:lnTo>
                    <a:pt x="365290" y="347266"/>
                  </a:lnTo>
                  <a:lnTo>
                    <a:pt x="362912" y="350044"/>
                  </a:lnTo>
                  <a:lnTo>
                    <a:pt x="360534" y="352822"/>
                  </a:lnTo>
                  <a:lnTo>
                    <a:pt x="357363" y="355600"/>
                  </a:lnTo>
                  <a:lnTo>
                    <a:pt x="351814" y="360759"/>
                  </a:lnTo>
                  <a:lnTo>
                    <a:pt x="344283" y="365125"/>
                  </a:lnTo>
                  <a:lnTo>
                    <a:pt x="329222" y="373459"/>
                  </a:lnTo>
                  <a:lnTo>
                    <a:pt x="329222" y="406400"/>
                  </a:lnTo>
                  <a:lnTo>
                    <a:pt x="348643" y="406400"/>
                  </a:lnTo>
                  <a:lnTo>
                    <a:pt x="348643" y="382588"/>
                  </a:lnTo>
                  <a:lnTo>
                    <a:pt x="356967" y="377428"/>
                  </a:lnTo>
                  <a:lnTo>
                    <a:pt x="365290" y="371872"/>
                  </a:lnTo>
                  <a:lnTo>
                    <a:pt x="372424" y="366316"/>
                  </a:lnTo>
                  <a:lnTo>
                    <a:pt x="378370" y="360759"/>
                  </a:lnTo>
                  <a:lnTo>
                    <a:pt x="381541" y="357188"/>
                  </a:lnTo>
                  <a:lnTo>
                    <a:pt x="384315" y="354013"/>
                  </a:lnTo>
                  <a:lnTo>
                    <a:pt x="386693" y="350044"/>
                  </a:lnTo>
                  <a:lnTo>
                    <a:pt x="388675" y="346075"/>
                  </a:lnTo>
                  <a:lnTo>
                    <a:pt x="390260" y="342106"/>
                  </a:lnTo>
                  <a:lnTo>
                    <a:pt x="391053" y="337344"/>
                  </a:lnTo>
                  <a:lnTo>
                    <a:pt x="391846" y="332581"/>
                  </a:lnTo>
                  <a:lnTo>
                    <a:pt x="392638" y="327819"/>
                  </a:lnTo>
                  <a:lnTo>
                    <a:pt x="391846" y="323056"/>
                  </a:lnTo>
                  <a:lnTo>
                    <a:pt x="391449" y="318691"/>
                  </a:lnTo>
                  <a:lnTo>
                    <a:pt x="390260" y="314722"/>
                  </a:lnTo>
                  <a:lnTo>
                    <a:pt x="389071" y="310753"/>
                  </a:lnTo>
                  <a:lnTo>
                    <a:pt x="387089" y="307578"/>
                  </a:lnTo>
                  <a:lnTo>
                    <a:pt x="384711" y="304006"/>
                  </a:lnTo>
                  <a:lnTo>
                    <a:pt x="381937" y="301228"/>
                  </a:lnTo>
                  <a:lnTo>
                    <a:pt x="379162" y="298053"/>
                  </a:lnTo>
                  <a:lnTo>
                    <a:pt x="375595" y="295672"/>
                  </a:lnTo>
                  <a:lnTo>
                    <a:pt x="372028" y="293291"/>
                  </a:lnTo>
                  <a:lnTo>
                    <a:pt x="367668" y="291306"/>
                  </a:lnTo>
                  <a:lnTo>
                    <a:pt x="363308" y="289719"/>
                  </a:lnTo>
                  <a:lnTo>
                    <a:pt x="358948" y="288528"/>
                  </a:lnTo>
                  <a:lnTo>
                    <a:pt x="353796" y="287734"/>
                  </a:lnTo>
                  <a:lnTo>
                    <a:pt x="348247" y="287337"/>
                  </a:lnTo>
                  <a:lnTo>
                    <a:pt x="342698" y="286941"/>
                  </a:lnTo>
                  <a:close/>
                  <a:moveTo>
                    <a:pt x="1500585" y="158750"/>
                  </a:moveTo>
                  <a:lnTo>
                    <a:pt x="1511301" y="159147"/>
                  </a:lnTo>
                  <a:lnTo>
                    <a:pt x="1521223" y="159940"/>
                  </a:lnTo>
                  <a:lnTo>
                    <a:pt x="1531541" y="161528"/>
                  </a:lnTo>
                  <a:lnTo>
                    <a:pt x="1540669" y="163115"/>
                  </a:lnTo>
                  <a:lnTo>
                    <a:pt x="1550194" y="165894"/>
                  </a:lnTo>
                  <a:lnTo>
                    <a:pt x="1558529" y="168275"/>
                  </a:lnTo>
                  <a:lnTo>
                    <a:pt x="1566863" y="171450"/>
                  </a:lnTo>
                  <a:lnTo>
                    <a:pt x="1574404" y="174228"/>
                  </a:lnTo>
                  <a:lnTo>
                    <a:pt x="1581548" y="177403"/>
                  </a:lnTo>
                  <a:lnTo>
                    <a:pt x="1588294" y="180975"/>
                  </a:lnTo>
                  <a:lnTo>
                    <a:pt x="1595041" y="184150"/>
                  </a:lnTo>
                  <a:lnTo>
                    <a:pt x="1606154" y="191690"/>
                  </a:lnTo>
                  <a:lnTo>
                    <a:pt x="1615679" y="198437"/>
                  </a:lnTo>
                  <a:lnTo>
                    <a:pt x="1622823" y="203994"/>
                  </a:lnTo>
                  <a:lnTo>
                    <a:pt x="1628379" y="208756"/>
                  </a:lnTo>
                  <a:lnTo>
                    <a:pt x="1632744" y="213122"/>
                  </a:lnTo>
                  <a:lnTo>
                    <a:pt x="1631554" y="216297"/>
                  </a:lnTo>
                  <a:lnTo>
                    <a:pt x="1629173" y="219869"/>
                  </a:lnTo>
                  <a:lnTo>
                    <a:pt x="1626791" y="224234"/>
                  </a:lnTo>
                  <a:lnTo>
                    <a:pt x="1623219" y="229394"/>
                  </a:lnTo>
                  <a:lnTo>
                    <a:pt x="1619251" y="234950"/>
                  </a:lnTo>
                  <a:lnTo>
                    <a:pt x="1614091" y="240903"/>
                  </a:lnTo>
                  <a:lnTo>
                    <a:pt x="1607741" y="246459"/>
                  </a:lnTo>
                  <a:lnTo>
                    <a:pt x="1604566" y="248840"/>
                  </a:lnTo>
                  <a:lnTo>
                    <a:pt x="1600994" y="251222"/>
                  </a:lnTo>
                  <a:lnTo>
                    <a:pt x="1597423" y="253603"/>
                  </a:lnTo>
                  <a:lnTo>
                    <a:pt x="1593057" y="255587"/>
                  </a:lnTo>
                  <a:lnTo>
                    <a:pt x="1588691" y="257175"/>
                  </a:lnTo>
                  <a:lnTo>
                    <a:pt x="1584723" y="258762"/>
                  </a:lnTo>
                  <a:lnTo>
                    <a:pt x="1579563" y="259953"/>
                  </a:lnTo>
                  <a:lnTo>
                    <a:pt x="1574801" y="260747"/>
                  </a:lnTo>
                  <a:lnTo>
                    <a:pt x="1569244" y="261144"/>
                  </a:lnTo>
                  <a:lnTo>
                    <a:pt x="1564085" y="261144"/>
                  </a:lnTo>
                  <a:lnTo>
                    <a:pt x="1558529" y="260747"/>
                  </a:lnTo>
                  <a:lnTo>
                    <a:pt x="1552179" y="259953"/>
                  </a:lnTo>
                  <a:lnTo>
                    <a:pt x="1545829" y="257969"/>
                  </a:lnTo>
                  <a:lnTo>
                    <a:pt x="1539479" y="255984"/>
                  </a:lnTo>
                  <a:lnTo>
                    <a:pt x="1532732" y="253603"/>
                  </a:lnTo>
                  <a:lnTo>
                    <a:pt x="1525588" y="250031"/>
                  </a:lnTo>
                  <a:lnTo>
                    <a:pt x="1517651" y="246062"/>
                  </a:lnTo>
                  <a:lnTo>
                    <a:pt x="1509316" y="242490"/>
                  </a:lnTo>
                  <a:lnTo>
                    <a:pt x="1542654" y="258762"/>
                  </a:lnTo>
                  <a:lnTo>
                    <a:pt x="1558926" y="266303"/>
                  </a:lnTo>
                  <a:lnTo>
                    <a:pt x="1566069" y="269081"/>
                  </a:lnTo>
                  <a:lnTo>
                    <a:pt x="1573610" y="271462"/>
                  </a:lnTo>
                  <a:lnTo>
                    <a:pt x="1580754" y="273844"/>
                  </a:lnTo>
                  <a:lnTo>
                    <a:pt x="1587501" y="275431"/>
                  </a:lnTo>
                  <a:lnTo>
                    <a:pt x="1593851" y="276622"/>
                  </a:lnTo>
                  <a:lnTo>
                    <a:pt x="1599804" y="277019"/>
                  </a:lnTo>
                  <a:lnTo>
                    <a:pt x="1605757" y="276622"/>
                  </a:lnTo>
                  <a:lnTo>
                    <a:pt x="1611313" y="275431"/>
                  </a:lnTo>
                  <a:lnTo>
                    <a:pt x="1615679" y="273844"/>
                  </a:lnTo>
                  <a:lnTo>
                    <a:pt x="1618457" y="271859"/>
                  </a:lnTo>
                  <a:lnTo>
                    <a:pt x="1620441" y="270669"/>
                  </a:lnTo>
                  <a:lnTo>
                    <a:pt x="1621632" y="282178"/>
                  </a:lnTo>
                  <a:lnTo>
                    <a:pt x="1622029" y="292497"/>
                  </a:lnTo>
                  <a:lnTo>
                    <a:pt x="1621632" y="302419"/>
                  </a:lnTo>
                  <a:lnTo>
                    <a:pt x="1621235" y="311944"/>
                  </a:lnTo>
                  <a:lnTo>
                    <a:pt x="1622823" y="310356"/>
                  </a:lnTo>
                  <a:lnTo>
                    <a:pt x="1623616" y="309959"/>
                  </a:lnTo>
                  <a:lnTo>
                    <a:pt x="1625204" y="309562"/>
                  </a:lnTo>
                  <a:lnTo>
                    <a:pt x="1626394" y="309959"/>
                  </a:lnTo>
                  <a:lnTo>
                    <a:pt x="1627188" y="310753"/>
                  </a:lnTo>
                  <a:lnTo>
                    <a:pt x="1628379" y="311944"/>
                  </a:lnTo>
                  <a:lnTo>
                    <a:pt x="1629569" y="313928"/>
                  </a:lnTo>
                  <a:lnTo>
                    <a:pt x="1631951" y="317897"/>
                  </a:lnTo>
                  <a:lnTo>
                    <a:pt x="1633538" y="323850"/>
                  </a:lnTo>
                  <a:lnTo>
                    <a:pt x="1634729" y="331391"/>
                  </a:lnTo>
                  <a:lnTo>
                    <a:pt x="1635919" y="339328"/>
                  </a:lnTo>
                  <a:lnTo>
                    <a:pt x="1636316" y="348853"/>
                  </a:lnTo>
                  <a:lnTo>
                    <a:pt x="1636713" y="358775"/>
                  </a:lnTo>
                  <a:lnTo>
                    <a:pt x="1636316" y="368697"/>
                  </a:lnTo>
                  <a:lnTo>
                    <a:pt x="1635919" y="377825"/>
                  </a:lnTo>
                  <a:lnTo>
                    <a:pt x="1634729" y="385763"/>
                  </a:lnTo>
                  <a:lnTo>
                    <a:pt x="1633538" y="393303"/>
                  </a:lnTo>
                  <a:lnTo>
                    <a:pt x="1631951" y="399256"/>
                  </a:lnTo>
                  <a:lnTo>
                    <a:pt x="1629569" y="404019"/>
                  </a:lnTo>
                  <a:lnTo>
                    <a:pt x="1628379" y="405209"/>
                  </a:lnTo>
                  <a:lnTo>
                    <a:pt x="1627188" y="406400"/>
                  </a:lnTo>
                  <a:lnTo>
                    <a:pt x="1626394" y="407194"/>
                  </a:lnTo>
                  <a:lnTo>
                    <a:pt x="1625204" y="407591"/>
                  </a:lnTo>
                  <a:lnTo>
                    <a:pt x="1623616" y="407194"/>
                  </a:lnTo>
                  <a:lnTo>
                    <a:pt x="1622426" y="406400"/>
                  </a:lnTo>
                  <a:lnTo>
                    <a:pt x="1621235" y="405209"/>
                  </a:lnTo>
                  <a:lnTo>
                    <a:pt x="1620044" y="403622"/>
                  </a:lnTo>
                  <a:lnTo>
                    <a:pt x="1618060" y="398463"/>
                  </a:lnTo>
                  <a:lnTo>
                    <a:pt x="1616076" y="392113"/>
                  </a:lnTo>
                  <a:lnTo>
                    <a:pt x="1614885" y="400447"/>
                  </a:lnTo>
                  <a:lnTo>
                    <a:pt x="1613694" y="409178"/>
                  </a:lnTo>
                  <a:lnTo>
                    <a:pt x="1612107" y="417116"/>
                  </a:lnTo>
                  <a:lnTo>
                    <a:pt x="1609726" y="425053"/>
                  </a:lnTo>
                  <a:lnTo>
                    <a:pt x="1607344" y="432594"/>
                  </a:lnTo>
                  <a:lnTo>
                    <a:pt x="1604963" y="440135"/>
                  </a:lnTo>
                  <a:lnTo>
                    <a:pt x="1601788" y="447278"/>
                  </a:lnTo>
                  <a:lnTo>
                    <a:pt x="1599010" y="454025"/>
                  </a:lnTo>
                  <a:lnTo>
                    <a:pt x="1595438" y="460772"/>
                  </a:lnTo>
                  <a:lnTo>
                    <a:pt x="1592263" y="467519"/>
                  </a:lnTo>
                  <a:lnTo>
                    <a:pt x="1588294" y="473869"/>
                  </a:lnTo>
                  <a:lnTo>
                    <a:pt x="1584326" y="479822"/>
                  </a:lnTo>
                  <a:lnTo>
                    <a:pt x="1579960" y="485775"/>
                  </a:lnTo>
                  <a:lnTo>
                    <a:pt x="1575594" y="491331"/>
                  </a:lnTo>
                  <a:lnTo>
                    <a:pt x="1571626" y="496491"/>
                  </a:lnTo>
                  <a:lnTo>
                    <a:pt x="1566863" y="501253"/>
                  </a:lnTo>
                  <a:lnTo>
                    <a:pt x="1562101" y="506016"/>
                  </a:lnTo>
                  <a:lnTo>
                    <a:pt x="1557735" y="510778"/>
                  </a:lnTo>
                  <a:lnTo>
                    <a:pt x="1552576" y="514747"/>
                  </a:lnTo>
                  <a:lnTo>
                    <a:pt x="1547416" y="518716"/>
                  </a:lnTo>
                  <a:lnTo>
                    <a:pt x="1542257" y="521891"/>
                  </a:lnTo>
                  <a:lnTo>
                    <a:pt x="1537494" y="525463"/>
                  </a:lnTo>
                  <a:lnTo>
                    <a:pt x="1532335" y="528241"/>
                  </a:lnTo>
                  <a:lnTo>
                    <a:pt x="1527176" y="531416"/>
                  </a:lnTo>
                  <a:lnTo>
                    <a:pt x="1522016" y="533400"/>
                  </a:lnTo>
                  <a:lnTo>
                    <a:pt x="1517254" y="535385"/>
                  </a:lnTo>
                  <a:lnTo>
                    <a:pt x="1512094" y="537766"/>
                  </a:lnTo>
                  <a:lnTo>
                    <a:pt x="1506935" y="538957"/>
                  </a:lnTo>
                  <a:lnTo>
                    <a:pt x="1502569" y="540147"/>
                  </a:lnTo>
                  <a:lnTo>
                    <a:pt x="1497410" y="540941"/>
                  </a:lnTo>
                  <a:lnTo>
                    <a:pt x="1492648" y="541338"/>
                  </a:lnTo>
                  <a:lnTo>
                    <a:pt x="1487488" y="541338"/>
                  </a:lnTo>
                  <a:lnTo>
                    <a:pt x="1483916" y="541338"/>
                  </a:lnTo>
                  <a:lnTo>
                    <a:pt x="1479948" y="540941"/>
                  </a:lnTo>
                  <a:lnTo>
                    <a:pt x="1475979" y="540147"/>
                  </a:lnTo>
                  <a:lnTo>
                    <a:pt x="1471613" y="538957"/>
                  </a:lnTo>
                  <a:lnTo>
                    <a:pt x="1466851" y="537369"/>
                  </a:lnTo>
                  <a:lnTo>
                    <a:pt x="1462485" y="535385"/>
                  </a:lnTo>
                  <a:lnTo>
                    <a:pt x="1452960" y="531019"/>
                  </a:lnTo>
                  <a:lnTo>
                    <a:pt x="1443435" y="525066"/>
                  </a:lnTo>
                  <a:lnTo>
                    <a:pt x="1433513" y="517922"/>
                  </a:lnTo>
                  <a:lnTo>
                    <a:pt x="1423988" y="509985"/>
                  </a:lnTo>
                  <a:lnTo>
                    <a:pt x="1414066" y="500460"/>
                  </a:lnTo>
                  <a:lnTo>
                    <a:pt x="1404938" y="490538"/>
                  </a:lnTo>
                  <a:lnTo>
                    <a:pt x="1395810" y="479425"/>
                  </a:lnTo>
                  <a:lnTo>
                    <a:pt x="1386682" y="467519"/>
                  </a:lnTo>
                  <a:lnTo>
                    <a:pt x="1378744" y="454819"/>
                  </a:lnTo>
                  <a:lnTo>
                    <a:pt x="1375173" y="448072"/>
                  </a:lnTo>
                  <a:lnTo>
                    <a:pt x="1371601" y="441325"/>
                  </a:lnTo>
                  <a:lnTo>
                    <a:pt x="1368426" y="434578"/>
                  </a:lnTo>
                  <a:lnTo>
                    <a:pt x="1364854" y="427434"/>
                  </a:lnTo>
                  <a:lnTo>
                    <a:pt x="1362076" y="420291"/>
                  </a:lnTo>
                  <a:lnTo>
                    <a:pt x="1359298" y="412750"/>
                  </a:lnTo>
                  <a:lnTo>
                    <a:pt x="1356916" y="405209"/>
                  </a:lnTo>
                  <a:lnTo>
                    <a:pt x="1354932" y="397669"/>
                  </a:lnTo>
                  <a:lnTo>
                    <a:pt x="1352948" y="402828"/>
                  </a:lnTo>
                  <a:lnTo>
                    <a:pt x="1350963" y="406400"/>
                  </a:lnTo>
                  <a:lnTo>
                    <a:pt x="1350169" y="408384"/>
                  </a:lnTo>
                  <a:lnTo>
                    <a:pt x="1349376" y="409178"/>
                  </a:lnTo>
                  <a:lnTo>
                    <a:pt x="1348185" y="409972"/>
                  </a:lnTo>
                  <a:lnTo>
                    <a:pt x="1346994" y="409972"/>
                  </a:lnTo>
                  <a:lnTo>
                    <a:pt x="1345407" y="409972"/>
                  </a:lnTo>
                  <a:lnTo>
                    <a:pt x="1344613" y="409178"/>
                  </a:lnTo>
                  <a:lnTo>
                    <a:pt x="1343423" y="407591"/>
                  </a:lnTo>
                  <a:lnTo>
                    <a:pt x="1342232" y="406003"/>
                  </a:lnTo>
                  <a:lnTo>
                    <a:pt x="1340248" y="401638"/>
                  </a:lnTo>
                  <a:lnTo>
                    <a:pt x="1338263" y="395684"/>
                  </a:lnTo>
                  <a:lnTo>
                    <a:pt x="1337073" y="388541"/>
                  </a:lnTo>
                  <a:lnTo>
                    <a:pt x="1335882" y="379809"/>
                  </a:lnTo>
                  <a:lnTo>
                    <a:pt x="1335088" y="371078"/>
                  </a:lnTo>
                  <a:lnTo>
                    <a:pt x="1335088" y="361156"/>
                  </a:lnTo>
                  <a:lnTo>
                    <a:pt x="1335088" y="351234"/>
                  </a:lnTo>
                  <a:lnTo>
                    <a:pt x="1335882" y="342106"/>
                  </a:lnTo>
                  <a:lnTo>
                    <a:pt x="1337073" y="333772"/>
                  </a:lnTo>
                  <a:lnTo>
                    <a:pt x="1338263" y="326231"/>
                  </a:lnTo>
                  <a:lnTo>
                    <a:pt x="1340248" y="320675"/>
                  </a:lnTo>
                  <a:lnTo>
                    <a:pt x="1342232" y="315912"/>
                  </a:lnTo>
                  <a:lnTo>
                    <a:pt x="1343423" y="314325"/>
                  </a:lnTo>
                  <a:lnTo>
                    <a:pt x="1344613" y="312737"/>
                  </a:lnTo>
                  <a:lnTo>
                    <a:pt x="1345407" y="312341"/>
                  </a:lnTo>
                  <a:lnTo>
                    <a:pt x="1346994" y="311944"/>
                  </a:lnTo>
                  <a:lnTo>
                    <a:pt x="1347788" y="311944"/>
                  </a:lnTo>
                  <a:lnTo>
                    <a:pt x="1348582" y="312341"/>
                  </a:lnTo>
                  <a:lnTo>
                    <a:pt x="1348979" y="300037"/>
                  </a:lnTo>
                  <a:lnTo>
                    <a:pt x="1349773" y="294084"/>
                  </a:lnTo>
                  <a:lnTo>
                    <a:pt x="1350566" y="288528"/>
                  </a:lnTo>
                  <a:lnTo>
                    <a:pt x="1350169" y="281781"/>
                  </a:lnTo>
                  <a:lnTo>
                    <a:pt x="1349773" y="275431"/>
                  </a:lnTo>
                  <a:lnTo>
                    <a:pt x="1349773" y="269081"/>
                  </a:lnTo>
                  <a:lnTo>
                    <a:pt x="1350169" y="263525"/>
                  </a:lnTo>
                  <a:lnTo>
                    <a:pt x="1350566" y="257969"/>
                  </a:lnTo>
                  <a:lnTo>
                    <a:pt x="1351360" y="253206"/>
                  </a:lnTo>
                  <a:lnTo>
                    <a:pt x="1352154" y="248444"/>
                  </a:lnTo>
                  <a:lnTo>
                    <a:pt x="1353741" y="243681"/>
                  </a:lnTo>
                  <a:lnTo>
                    <a:pt x="1355329" y="240109"/>
                  </a:lnTo>
                  <a:lnTo>
                    <a:pt x="1356916" y="236140"/>
                  </a:lnTo>
                  <a:lnTo>
                    <a:pt x="1358901" y="232569"/>
                  </a:lnTo>
                  <a:lnTo>
                    <a:pt x="1361282" y="229394"/>
                  </a:lnTo>
                  <a:lnTo>
                    <a:pt x="1363663" y="226615"/>
                  </a:lnTo>
                  <a:lnTo>
                    <a:pt x="1366044" y="223837"/>
                  </a:lnTo>
                  <a:lnTo>
                    <a:pt x="1369219" y="221456"/>
                  </a:lnTo>
                  <a:lnTo>
                    <a:pt x="1371998" y="219472"/>
                  </a:lnTo>
                  <a:lnTo>
                    <a:pt x="1358504" y="219869"/>
                  </a:lnTo>
                  <a:lnTo>
                    <a:pt x="1348582" y="219869"/>
                  </a:lnTo>
                  <a:lnTo>
                    <a:pt x="1339454" y="220662"/>
                  </a:lnTo>
                  <a:lnTo>
                    <a:pt x="1345407" y="217090"/>
                  </a:lnTo>
                  <a:lnTo>
                    <a:pt x="1351757" y="213122"/>
                  </a:lnTo>
                  <a:lnTo>
                    <a:pt x="1358107" y="208756"/>
                  </a:lnTo>
                  <a:lnTo>
                    <a:pt x="1364457" y="203597"/>
                  </a:lnTo>
                  <a:lnTo>
                    <a:pt x="1376760" y="194865"/>
                  </a:lnTo>
                  <a:lnTo>
                    <a:pt x="1382316" y="190897"/>
                  </a:lnTo>
                  <a:lnTo>
                    <a:pt x="1387476" y="187722"/>
                  </a:lnTo>
                  <a:lnTo>
                    <a:pt x="1401763" y="180975"/>
                  </a:lnTo>
                  <a:lnTo>
                    <a:pt x="1415257" y="175022"/>
                  </a:lnTo>
                  <a:lnTo>
                    <a:pt x="1428751" y="170259"/>
                  </a:lnTo>
                  <a:lnTo>
                    <a:pt x="1441054" y="166687"/>
                  </a:lnTo>
                  <a:lnTo>
                    <a:pt x="1453754" y="163115"/>
                  </a:lnTo>
                  <a:lnTo>
                    <a:pt x="1466057" y="161131"/>
                  </a:lnTo>
                  <a:lnTo>
                    <a:pt x="1477963" y="159544"/>
                  </a:lnTo>
                  <a:lnTo>
                    <a:pt x="1489473" y="159147"/>
                  </a:lnTo>
                  <a:lnTo>
                    <a:pt x="1500585" y="158750"/>
                  </a:lnTo>
                  <a:close/>
                  <a:moveTo>
                    <a:pt x="354192" y="158750"/>
                  </a:moveTo>
                  <a:lnTo>
                    <a:pt x="365290" y="159147"/>
                  </a:lnTo>
                  <a:lnTo>
                    <a:pt x="375199" y="159940"/>
                  </a:lnTo>
                  <a:lnTo>
                    <a:pt x="385108" y="161528"/>
                  </a:lnTo>
                  <a:lnTo>
                    <a:pt x="394620" y="163115"/>
                  </a:lnTo>
                  <a:lnTo>
                    <a:pt x="403340" y="165894"/>
                  </a:lnTo>
                  <a:lnTo>
                    <a:pt x="412060" y="168275"/>
                  </a:lnTo>
                  <a:lnTo>
                    <a:pt x="420383" y="171450"/>
                  </a:lnTo>
                  <a:lnTo>
                    <a:pt x="428310" y="174228"/>
                  </a:lnTo>
                  <a:lnTo>
                    <a:pt x="435445" y="177403"/>
                  </a:lnTo>
                  <a:lnTo>
                    <a:pt x="442183" y="180975"/>
                  </a:lnTo>
                  <a:lnTo>
                    <a:pt x="448524" y="184150"/>
                  </a:lnTo>
                  <a:lnTo>
                    <a:pt x="460019" y="191690"/>
                  </a:lnTo>
                  <a:lnTo>
                    <a:pt x="469135" y="198437"/>
                  </a:lnTo>
                  <a:lnTo>
                    <a:pt x="476665" y="203994"/>
                  </a:lnTo>
                  <a:lnTo>
                    <a:pt x="482214" y="208756"/>
                  </a:lnTo>
                  <a:lnTo>
                    <a:pt x="486178" y="213122"/>
                  </a:lnTo>
                  <a:lnTo>
                    <a:pt x="484592" y="216297"/>
                  </a:lnTo>
                  <a:lnTo>
                    <a:pt x="483007" y="219869"/>
                  </a:lnTo>
                  <a:lnTo>
                    <a:pt x="480629" y="224234"/>
                  </a:lnTo>
                  <a:lnTo>
                    <a:pt x="477062" y="229394"/>
                  </a:lnTo>
                  <a:lnTo>
                    <a:pt x="472306" y="234950"/>
                  </a:lnTo>
                  <a:lnTo>
                    <a:pt x="467549" y="240903"/>
                  </a:lnTo>
                  <a:lnTo>
                    <a:pt x="461604" y="246459"/>
                  </a:lnTo>
                  <a:lnTo>
                    <a:pt x="458037" y="248840"/>
                  </a:lnTo>
                  <a:lnTo>
                    <a:pt x="454866" y="251222"/>
                  </a:lnTo>
                  <a:lnTo>
                    <a:pt x="450902" y="253603"/>
                  </a:lnTo>
                  <a:lnTo>
                    <a:pt x="446939" y="255587"/>
                  </a:lnTo>
                  <a:lnTo>
                    <a:pt x="442579" y="257175"/>
                  </a:lnTo>
                  <a:lnTo>
                    <a:pt x="437823" y="258762"/>
                  </a:lnTo>
                  <a:lnTo>
                    <a:pt x="433463" y="259953"/>
                  </a:lnTo>
                  <a:lnTo>
                    <a:pt x="428310" y="260747"/>
                  </a:lnTo>
                  <a:lnTo>
                    <a:pt x="423158" y="261144"/>
                  </a:lnTo>
                  <a:lnTo>
                    <a:pt x="417609" y="261144"/>
                  </a:lnTo>
                  <a:lnTo>
                    <a:pt x="411663" y="260747"/>
                  </a:lnTo>
                  <a:lnTo>
                    <a:pt x="406114" y="259953"/>
                  </a:lnTo>
                  <a:lnTo>
                    <a:pt x="399773" y="257969"/>
                  </a:lnTo>
                  <a:lnTo>
                    <a:pt x="393431" y="255984"/>
                  </a:lnTo>
                  <a:lnTo>
                    <a:pt x="386693" y="253603"/>
                  </a:lnTo>
                  <a:lnTo>
                    <a:pt x="379559" y="250031"/>
                  </a:lnTo>
                  <a:lnTo>
                    <a:pt x="371235" y="246062"/>
                  </a:lnTo>
                  <a:lnTo>
                    <a:pt x="362912" y="242490"/>
                  </a:lnTo>
                  <a:lnTo>
                    <a:pt x="396602" y="258762"/>
                  </a:lnTo>
                  <a:lnTo>
                    <a:pt x="412060" y="266303"/>
                  </a:lnTo>
                  <a:lnTo>
                    <a:pt x="419987" y="269081"/>
                  </a:lnTo>
                  <a:lnTo>
                    <a:pt x="427518" y="271462"/>
                  </a:lnTo>
                  <a:lnTo>
                    <a:pt x="434256" y="273844"/>
                  </a:lnTo>
                  <a:lnTo>
                    <a:pt x="440994" y="275431"/>
                  </a:lnTo>
                  <a:lnTo>
                    <a:pt x="447732" y="276622"/>
                  </a:lnTo>
                  <a:lnTo>
                    <a:pt x="453677" y="277019"/>
                  </a:lnTo>
                  <a:lnTo>
                    <a:pt x="459226" y="276622"/>
                  </a:lnTo>
                  <a:lnTo>
                    <a:pt x="464378" y="275431"/>
                  </a:lnTo>
                  <a:lnTo>
                    <a:pt x="469531" y="273844"/>
                  </a:lnTo>
                  <a:lnTo>
                    <a:pt x="471513" y="271859"/>
                  </a:lnTo>
                  <a:lnTo>
                    <a:pt x="473891" y="270669"/>
                  </a:lnTo>
                  <a:lnTo>
                    <a:pt x="475080" y="282178"/>
                  </a:lnTo>
                  <a:lnTo>
                    <a:pt x="475476" y="292497"/>
                  </a:lnTo>
                  <a:lnTo>
                    <a:pt x="475476" y="302419"/>
                  </a:lnTo>
                  <a:lnTo>
                    <a:pt x="475080" y="311944"/>
                  </a:lnTo>
                  <a:lnTo>
                    <a:pt x="476665" y="310356"/>
                  </a:lnTo>
                  <a:lnTo>
                    <a:pt x="477458" y="309959"/>
                  </a:lnTo>
                  <a:lnTo>
                    <a:pt x="478251" y="309562"/>
                  </a:lnTo>
                  <a:lnTo>
                    <a:pt x="479440" y="309959"/>
                  </a:lnTo>
                  <a:lnTo>
                    <a:pt x="481025" y="310753"/>
                  </a:lnTo>
                  <a:lnTo>
                    <a:pt x="482214" y="311944"/>
                  </a:lnTo>
                  <a:lnTo>
                    <a:pt x="483007" y="313928"/>
                  </a:lnTo>
                  <a:lnTo>
                    <a:pt x="484989" y="317897"/>
                  </a:lnTo>
                  <a:lnTo>
                    <a:pt x="486574" y="323850"/>
                  </a:lnTo>
                  <a:lnTo>
                    <a:pt x="488556" y="331391"/>
                  </a:lnTo>
                  <a:lnTo>
                    <a:pt x="489349" y="339328"/>
                  </a:lnTo>
                  <a:lnTo>
                    <a:pt x="490141" y="348853"/>
                  </a:lnTo>
                  <a:lnTo>
                    <a:pt x="490538" y="358775"/>
                  </a:lnTo>
                  <a:lnTo>
                    <a:pt x="490141" y="368697"/>
                  </a:lnTo>
                  <a:lnTo>
                    <a:pt x="489349" y="377825"/>
                  </a:lnTo>
                  <a:lnTo>
                    <a:pt x="488556" y="385763"/>
                  </a:lnTo>
                  <a:lnTo>
                    <a:pt x="486574" y="393303"/>
                  </a:lnTo>
                  <a:lnTo>
                    <a:pt x="484989" y="399256"/>
                  </a:lnTo>
                  <a:lnTo>
                    <a:pt x="483007" y="404019"/>
                  </a:lnTo>
                  <a:lnTo>
                    <a:pt x="482214" y="405209"/>
                  </a:lnTo>
                  <a:lnTo>
                    <a:pt x="481025" y="406400"/>
                  </a:lnTo>
                  <a:lnTo>
                    <a:pt x="479440" y="407194"/>
                  </a:lnTo>
                  <a:lnTo>
                    <a:pt x="478251" y="407591"/>
                  </a:lnTo>
                  <a:lnTo>
                    <a:pt x="477062" y="407194"/>
                  </a:lnTo>
                  <a:lnTo>
                    <a:pt x="475873" y="406400"/>
                  </a:lnTo>
                  <a:lnTo>
                    <a:pt x="475080" y="405209"/>
                  </a:lnTo>
                  <a:lnTo>
                    <a:pt x="473891" y="403622"/>
                  </a:lnTo>
                  <a:lnTo>
                    <a:pt x="471513" y="398463"/>
                  </a:lnTo>
                  <a:lnTo>
                    <a:pt x="469927" y="392113"/>
                  </a:lnTo>
                  <a:lnTo>
                    <a:pt x="468738" y="400447"/>
                  </a:lnTo>
                  <a:lnTo>
                    <a:pt x="467549" y="409178"/>
                  </a:lnTo>
                  <a:lnTo>
                    <a:pt x="465171" y="417116"/>
                  </a:lnTo>
                  <a:lnTo>
                    <a:pt x="463586" y="425053"/>
                  </a:lnTo>
                  <a:lnTo>
                    <a:pt x="461208" y="432594"/>
                  </a:lnTo>
                  <a:lnTo>
                    <a:pt x="458433" y="440135"/>
                  </a:lnTo>
                  <a:lnTo>
                    <a:pt x="455659" y="447278"/>
                  </a:lnTo>
                  <a:lnTo>
                    <a:pt x="452488" y="454025"/>
                  </a:lnTo>
                  <a:lnTo>
                    <a:pt x="449317" y="460772"/>
                  </a:lnTo>
                  <a:lnTo>
                    <a:pt x="445353" y="467519"/>
                  </a:lnTo>
                  <a:lnTo>
                    <a:pt x="441786" y="473869"/>
                  </a:lnTo>
                  <a:lnTo>
                    <a:pt x="437823" y="479822"/>
                  </a:lnTo>
                  <a:lnTo>
                    <a:pt x="433859" y="485775"/>
                  </a:lnTo>
                  <a:lnTo>
                    <a:pt x="429499" y="491331"/>
                  </a:lnTo>
                  <a:lnTo>
                    <a:pt x="424743" y="496491"/>
                  </a:lnTo>
                  <a:lnTo>
                    <a:pt x="420780" y="501253"/>
                  </a:lnTo>
                  <a:lnTo>
                    <a:pt x="416023" y="506016"/>
                  </a:lnTo>
                  <a:lnTo>
                    <a:pt x="410871" y="510778"/>
                  </a:lnTo>
                  <a:lnTo>
                    <a:pt x="406511" y="514747"/>
                  </a:lnTo>
                  <a:lnTo>
                    <a:pt x="401358" y="518716"/>
                  </a:lnTo>
                  <a:lnTo>
                    <a:pt x="396206" y="521891"/>
                  </a:lnTo>
                  <a:lnTo>
                    <a:pt x="391053" y="525463"/>
                  </a:lnTo>
                  <a:lnTo>
                    <a:pt x="386297" y="528241"/>
                  </a:lnTo>
                  <a:lnTo>
                    <a:pt x="381144" y="531416"/>
                  </a:lnTo>
                  <a:lnTo>
                    <a:pt x="375992" y="533400"/>
                  </a:lnTo>
                  <a:lnTo>
                    <a:pt x="370839" y="535385"/>
                  </a:lnTo>
                  <a:lnTo>
                    <a:pt x="366083" y="537766"/>
                  </a:lnTo>
                  <a:lnTo>
                    <a:pt x="360930" y="538957"/>
                  </a:lnTo>
                  <a:lnTo>
                    <a:pt x="355778" y="540147"/>
                  </a:lnTo>
                  <a:lnTo>
                    <a:pt x="351021" y="540941"/>
                  </a:lnTo>
                  <a:lnTo>
                    <a:pt x="346265" y="541338"/>
                  </a:lnTo>
                  <a:lnTo>
                    <a:pt x="341509" y="541338"/>
                  </a:lnTo>
                  <a:lnTo>
                    <a:pt x="337545" y="541338"/>
                  </a:lnTo>
                  <a:lnTo>
                    <a:pt x="333582" y="540941"/>
                  </a:lnTo>
                  <a:lnTo>
                    <a:pt x="329222" y="540147"/>
                  </a:lnTo>
                  <a:lnTo>
                    <a:pt x="325258" y="538957"/>
                  </a:lnTo>
                  <a:lnTo>
                    <a:pt x="320898" y="537369"/>
                  </a:lnTo>
                  <a:lnTo>
                    <a:pt x="316142" y="535385"/>
                  </a:lnTo>
                  <a:lnTo>
                    <a:pt x="307026" y="531019"/>
                  </a:lnTo>
                  <a:lnTo>
                    <a:pt x="297117" y="525066"/>
                  </a:lnTo>
                  <a:lnTo>
                    <a:pt x="287605" y="517922"/>
                  </a:lnTo>
                  <a:lnTo>
                    <a:pt x="278092" y="509985"/>
                  </a:lnTo>
                  <a:lnTo>
                    <a:pt x="268183" y="500460"/>
                  </a:lnTo>
                  <a:lnTo>
                    <a:pt x="258671" y="490538"/>
                  </a:lnTo>
                  <a:lnTo>
                    <a:pt x="249555" y="479425"/>
                  </a:lnTo>
                  <a:lnTo>
                    <a:pt x="240835" y="467519"/>
                  </a:lnTo>
                  <a:lnTo>
                    <a:pt x="232908" y="454819"/>
                  </a:lnTo>
                  <a:lnTo>
                    <a:pt x="228944" y="448072"/>
                  </a:lnTo>
                  <a:lnTo>
                    <a:pt x="225377" y="441325"/>
                  </a:lnTo>
                  <a:lnTo>
                    <a:pt x="221810" y="434578"/>
                  </a:lnTo>
                  <a:lnTo>
                    <a:pt x="219036" y="427434"/>
                  </a:lnTo>
                  <a:lnTo>
                    <a:pt x="215865" y="420291"/>
                  </a:lnTo>
                  <a:lnTo>
                    <a:pt x="213090" y="412750"/>
                  </a:lnTo>
                  <a:lnTo>
                    <a:pt x="211109" y="405209"/>
                  </a:lnTo>
                  <a:lnTo>
                    <a:pt x="208730" y="397669"/>
                  </a:lnTo>
                  <a:lnTo>
                    <a:pt x="207145" y="402828"/>
                  </a:lnTo>
                  <a:lnTo>
                    <a:pt x="205163" y="406400"/>
                  </a:lnTo>
                  <a:lnTo>
                    <a:pt x="204371" y="408384"/>
                  </a:lnTo>
                  <a:lnTo>
                    <a:pt x="203181" y="409178"/>
                  </a:lnTo>
                  <a:lnTo>
                    <a:pt x="201992" y="409972"/>
                  </a:lnTo>
                  <a:lnTo>
                    <a:pt x="200803" y="409972"/>
                  </a:lnTo>
                  <a:lnTo>
                    <a:pt x="199614" y="409972"/>
                  </a:lnTo>
                  <a:lnTo>
                    <a:pt x="198425" y="409178"/>
                  </a:lnTo>
                  <a:lnTo>
                    <a:pt x="197236" y="407591"/>
                  </a:lnTo>
                  <a:lnTo>
                    <a:pt x="196443" y="406003"/>
                  </a:lnTo>
                  <a:lnTo>
                    <a:pt x="194065" y="401638"/>
                  </a:lnTo>
                  <a:lnTo>
                    <a:pt x="192480" y="395684"/>
                  </a:lnTo>
                  <a:lnTo>
                    <a:pt x="190895" y="388541"/>
                  </a:lnTo>
                  <a:lnTo>
                    <a:pt x="190102" y="379809"/>
                  </a:lnTo>
                  <a:lnTo>
                    <a:pt x="188913" y="371078"/>
                  </a:lnTo>
                  <a:lnTo>
                    <a:pt x="188913" y="361156"/>
                  </a:lnTo>
                  <a:lnTo>
                    <a:pt x="188913" y="351234"/>
                  </a:lnTo>
                  <a:lnTo>
                    <a:pt x="190102" y="342106"/>
                  </a:lnTo>
                  <a:lnTo>
                    <a:pt x="190895" y="333772"/>
                  </a:lnTo>
                  <a:lnTo>
                    <a:pt x="192480" y="326231"/>
                  </a:lnTo>
                  <a:lnTo>
                    <a:pt x="194065" y="320675"/>
                  </a:lnTo>
                  <a:lnTo>
                    <a:pt x="196443" y="315912"/>
                  </a:lnTo>
                  <a:lnTo>
                    <a:pt x="197236" y="314325"/>
                  </a:lnTo>
                  <a:lnTo>
                    <a:pt x="198425" y="312737"/>
                  </a:lnTo>
                  <a:lnTo>
                    <a:pt x="199614" y="312341"/>
                  </a:lnTo>
                  <a:lnTo>
                    <a:pt x="200803" y="311944"/>
                  </a:lnTo>
                  <a:lnTo>
                    <a:pt x="201596" y="311944"/>
                  </a:lnTo>
                  <a:lnTo>
                    <a:pt x="201992" y="312341"/>
                  </a:lnTo>
                  <a:lnTo>
                    <a:pt x="203181" y="300037"/>
                  </a:lnTo>
                  <a:lnTo>
                    <a:pt x="203974" y="294084"/>
                  </a:lnTo>
                  <a:lnTo>
                    <a:pt x="204767" y="288528"/>
                  </a:lnTo>
                  <a:lnTo>
                    <a:pt x="204371" y="281781"/>
                  </a:lnTo>
                  <a:lnTo>
                    <a:pt x="203974" y="275431"/>
                  </a:lnTo>
                  <a:lnTo>
                    <a:pt x="203974" y="269081"/>
                  </a:lnTo>
                  <a:lnTo>
                    <a:pt x="203974" y="263525"/>
                  </a:lnTo>
                  <a:lnTo>
                    <a:pt x="204767" y="257969"/>
                  </a:lnTo>
                  <a:lnTo>
                    <a:pt x="205560" y="253206"/>
                  </a:lnTo>
                  <a:lnTo>
                    <a:pt x="206352" y="248444"/>
                  </a:lnTo>
                  <a:lnTo>
                    <a:pt x="207541" y="243681"/>
                  </a:lnTo>
                  <a:lnTo>
                    <a:pt x="209127" y="240109"/>
                  </a:lnTo>
                  <a:lnTo>
                    <a:pt x="211109" y="236140"/>
                  </a:lnTo>
                  <a:lnTo>
                    <a:pt x="213090" y="232569"/>
                  </a:lnTo>
                  <a:lnTo>
                    <a:pt x="215072" y="229394"/>
                  </a:lnTo>
                  <a:lnTo>
                    <a:pt x="217847" y="226615"/>
                  </a:lnTo>
                  <a:lnTo>
                    <a:pt x="220225" y="223837"/>
                  </a:lnTo>
                  <a:lnTo>
                    <a:pt x="222603" y="221456"/>
                  </a:lnTo>
                  <a:lnTo>
                    <a:pt x="225774" y="219472"/>
                  </a:lnTo>
                  <a:lnTo>
                    <a:pt x="212694" y="219869"/>
                  </a:lnTo>
                  <a:lnTo>
                    <a:pt x="201992" y="219869"/>
                  </a:lnTo>
                  <a:lnTo>
                    <a:pt x="193273" y="220662"/>
                  </a:lnTo>
                  <a:lnTo>
                    <a:pt x="199614" y="217090"/>
                  </a:lnTo>
                  <a:lnTo>
                    <a:pt x="205956" y="213122"/>
                  </a:lnTo>
                  <a:lnTo>
                    <a:pt x="212298" y="208756"/>
                  </a:lnTo>
                  <a:lnTo>
                    <a:pt x="218639" y="203597"/>
                  </a:lnTo>
                  <a:lnTo>
                    <a:pt x="230926" y="194865"/>
                  </a:lnTo>
                  <a:lnTo>
                    <a:pt x="236079" y="190897"/>
                  </a:lnTo>
                  <a:lnTo>
                    <a:pt x="241231" y="187722"/>
                  </a:lnTo>
                  <a:lnTo>
                    <a:pt x="255104" y="180975"/>
                  </a:lnTo>
                  <a:lnTo>
                    <a:pt x="268976" y="175022"/>
                  </a:lnTo>
                  <a:lnTo>
                    <a:pt x="282056" y="170259"/>
                  </a:lnTo>
                  <a:lnTo>
                    <a:pt x="295135" y="166687"/>
                  </a:lnTo>
                  <a:lnTo>
                    <a:pt x="307819" y="163115"/>
                  </a:lnTo>
                  <a:lnTo>
                    <a:pt x="320106" y="161131"/>
                  </a:lnTo>
                  <a:lnTo>
                    <a:pt x="331996" y="159544"/>
                  </a:lnTo>
                  <a:lnTo>
                    <a:pt x="343094" y="159147"/>
                  </a:lnTo>
                  <a:lnTo>
                    <a:pt x="354192" y="158750"/>
                  </a:lnTo>
                  <a:close/>
                  <a:moveTo>
                    <a:pt x="923918" y="157956"/>
                  </a:moveTo>
                  <a:lnTo>
                    <a:pt x="917185" y="158353"/>
                  </a:lnTo>
                  <a:lnTo>
                    <a:pt x="910056" y="158750"/>
                  </a:lnTo>
                  <a:lnTo>
                    <a:pt x="902928" y="159544"/>
                  </a:lnTo>
                  <a:lnTo>
                    <a:pt x="895403" y="161131"/>
                  </a:lnTo>
                  <a:lnTo>
                    <a:pt x="881937" y="164306"/>
                  </a:lnTo>
                  <a:lnTo>
                    <a:pt x="875996" y="165894"/>
                  </a:lnTo>
                  <a:lnTo>
                    <a:pt x="870451" y="167878"/>
                  </a:lnTo>
                  <a:lnTo>
                    <a:pt x="870451" y="196453"/>
                  </a:lnTo>
                  <a:lnTo>
                    <a:pt x="871640" y="196453"/>
                  </a:lnTo>
                  <a:lnTo>
                    <a:pt x="876392" y="194072"/>
                  </a:lnTo>
                  <a:lnTo>
                    <a:pt x="881145" y="191691"/>
                  </a:lnTo>
                  <a:lnTo>
                    <a:pt x="887086" y="189309"/>
                  </a:lnTo>
                  <a:lnTo>
                    <a:pt x="893422" y="186928"/>
                  </a:lnTo>
                  <a:lnTo>
                    <a:pt x="900551" y="184944"/>
                  </a:lnTo>
                  <a:lnTo>
                    <a:pt x="907680" y="182959"/>
                  </a:lnTo>
                  <a:lnTo>
                    <a:pt x="914809" y="182166"/>
                  </a:lnTo>
                  <a:lnTo>
                    <a:pt x="922334" y="182166"/>
                  </a:lnTo>
                  <a:lnTo>
                    <a:pt x="926294" y="182166"/>
                  </a:lnTo>
                  <a:lnTo>
                    <a:pt x="930255" y="182562"/>
                  </a:lnTo>
                  <a:lnTo>
                    <a:pt x="934215" y="182959"/>
                  </a:lnTo>
                  <a:lnTo>
                    <a:pt x="937384" y="183753"/>
                  </a:lnTo>
                  <a:lnTo>
                    <a:pt x="940948" y="185341"/>
                  </a:lnTo>
                  <a:lnTo>
                    <a:pt x="944117" y="186531"/>
                  </a:lnTo>
                  <a:lnTo>
                    <a:pt x="947285" y="188119"/>
                  </a:lnTo>
                  <a:lnTo>
                    <a:pt x="950057" y="189706"/>
                  </a:lnTo>
                  <a:lnTo>
                    <a:pt x="952434" y="192087"/>
                  </a:lnTo>
                  <a:lnTo>
                    <a:pt x="954810" y="194072"/>
                  </a:lnTo>
                  <a:lnTo>
                    <a:pt x="956394" y="196850"/>
                  </a:lnTo>
                  <a:lnTo>
                    <a:pt x="957978" y="199628"/>
                  </a:lnTo>
                  <a:lnTo>
                    <a:pt x="959167" y="202803"/>
                  </a:lnTo>
                  <a:lnTo>
                    <a:pt x="959959" y="206375"/>
                  </a:lnTo>
                  <a:lnTo>
                    <a:pt x="960751" y="209550"/>
                  </a:lnTo>
                  <a:lnTo>
                    <a:pt x="960751" y="213519"/>
                  </a:lnTo>
                  <a:lnTo>
                    <a:pt x="959959" y="219472"/>
                  </a:lnTo>
                  <a:lnTo>
                    <a:pt x="959167" y="224234"/>
                  </a:lnTo>
                  <a:lnTo>
                    <a:pt x="957978" y="229394"/>
                  </a:lnTo>
                  <a:lnTo>
                    <a:pt x="955998" y="233759"/>
                  </a:lnTo>
                  <a:lnTo>
                    <a:pt x="954018" y="237331"/>
                  </a:lnTo>
                  <a:lnTo>
                    <a:pt x="950850" y="241300"/>
                  </a:lnTo>
                  <a:lnTo>
                    <a:pt x="947681" y="245269"/>
                  </a:lnTo>
                  <a:lnTo>
                    <a:pt x="943325" y="248444"/>
                  </a:lnTo>
                  <a:lnTo>
                    <a:pt x="939760" y="252016"/>
                  </a:lnTo>
                  <a:lnTo>
                    <a:pt x="935800" y="254794"/>
                  </a:lnTo>
                  <a:lnTo>
                    <a:pt x="931047" y="257969"/>
                  </a:lnTo>
                  <a:lnTo>
                    <a:pt x="925898" y="261144"/>
                  </a:lnTo>
                  <a:lnTo>
                    <a:pt x="906096" y="272653"/>
                  </a:lnTo>
                  <a:lnTo>
                    <a:pt x="906096" y="315516"/>
                  </a:lnTo>
                  <a:lnTo>
                    <a:pt x="931443" y="315516"/>
                  </a:lnTo>
                  <a:lnTo>
                    <a:pt x="931443" y="283766"/>
                  </a:lnTo>
                  <a:lnTo>
                    <a:pt x="942929" y="277019"/>
                  </a:lnTo>
                  <a:lnTo>
                    <a:pt x="953226" y="270272"/>
                  </a:lnTo>
                  <a:lnTo>
                    <a:pt x="958374" y="266700"/>
                  </a:lnTo>
                  <a:lnTo>
                    <a:pt x="963127" y="262731"/>
                  </a:lnTo>
                  <a:lnTo>
                    <a:pt x="967484" y="259159"/>
                  </a:lnTo>
                  <a:lnTo>
                    <a:pt x="971444" y="255191"/>
                  </a:lnTo>
                  <a:lnTo>
                    <a:pt x="975405" y="250825"/>
                  </a:lnTo>
                  <a:lnTo>
                    <a:pt x="978573" y="246459"/>
                  </a:lnTo>
                  <a:lnTo>
                    <a:pt x="981741" y="241300"/>
                  </a:lnTo>
                  <a:lnTo>
                    <a:pt x="984514" y="236141"/>
                  </a:lnTo>
                  <a:lnTo>
                    <a:pt x="986494" y="230187"/>
                  </a:lnTo>
                  <a:lnTo>
                    <a:pt x="988079" y="224234"/>
                  </a:lnTo>
                  <a:lnTo>
                    <a:pt x="989267" y="218281"/>
                  </a:lnTo>
                  <a:lnTo>
                    <a:pt x="989267" y="211534"/>
                  </a:lnTo>
                  <a:lnTo>
                    <a:pt x="989267" y="205581"/>
                  </a:lnTo>
                  <a:lnTo>
                    <a:pt x="988475" y="200025"/>
                  </a:lnTo>
                  <a:lnTo>
                    <a:pt x="986494" y="194866"/>
                  </a:lnTo>
                  <a:lnTo>
                    <a:pt x="984910" y="189706"/>
                  </a:lnTo>
                  <a:lnTo>
                    <a:pt x="982534" y="185341"/>
                  </a:lnTo>
                  <a:lnTo>
                    <a:pt x="979365" y="180578"/>
                  </a:lnTo>
                  <a:lnTo>
                    <a:pt x="975801" y="176212"/>
                  </a:lnTo>
                  <a:lnTo>
                    <a:pt x="971840" y="172641"/>
                  </a:lnTo>
                  <a:lnTo>
                    <a:pt x="967484" y="169069"/>
                  </a:lnTo>
                  <a:lnTo>
                    <a:pt x="962335" y="166291"/>
                  </a:lnTo>
                  <a:lnTo>
                    <a:pt x="956790" y="163512"/>
                  </a:lnTo>
                  <a:lnTo>
                    <a:pt x="951246" y="161528"/>
                  </a:lnTo>
                  <a:lnTo>
                    <a:pt x="944909" y="159941"/>
                  </a:lnTo>
                  <a:lnTo>
                    <a:pt x="938176" y="159147"/>
                  </a:lnTo>
                  <a:lnTo>
                    <a:pt x="931443" y="158353"/>
                  </a:lnTo>
                  <a:lnTo>
                    <a:pt x="923918" y="157956"/>
                  </a:lnTo>
                  <a:close/>
                  <a:moveTo>
                    <a:pt x="925106" y="0"/>
                  </a:moveTo>
                  <a:lnTo>
                    <a:pt x="938968" y="0"/>
                  </a:lnTo>
                  <a:lnTo>
                    <a:pt x="952434" y="397"/>
                  </a:lnTo>
                  <a:lnTo>
                    <a:pt x="965503" y="1984"/>
                  </a:lnTo>
                  <a:lnTo>
                    <a:pt x="978177" y="3572"/>
                  </a:lnTo>
                  <a:lnTo>
                    <a:pt x="990059" y="5953"/>
                  </a:lnTo>
                  <a:lnTo>
                    <a:pt x="1001544" y="9128"/>
                  </a:lnTo>
                  <a:lnTo>
                    <a:pt x="1012238" y="12303"/>
                  </a:lnTo>
                  <a:lnTo>
                    <a:pt x="1022931" y="15875"/>
                  </a:lnTo>
                  <a:lnTo>
                    <a:pt x="1032436" y="19844"/>
                  </a:lnTo>
                  <a:lnTo>
                    <a:pt x="1041942" y="24209"/>
                  </a:lnTo>
                  <a:lnTo>
                    <a:pt x="1050259" y="28178"/>
                  </a:lnTo>
                  <a:lnTo>
                    <a:pt x="1058180" y="32544"/>
                  </a:lnTo>
                  <a:lnTo>
                    <a:pt x="1065704" y="37306"/>
                  </a:lnTo>
                  <a:lnTo>
                    <a:pt x="1072437" y="41275"/>
                  </a:lnTo>
                  <a:lnTo>
                    <a:pt x="1084715" y="50006"/>
                  </a:lnTo>
                  <a:lnTo>
                    <a:pt x="1093824" y="57547"/>
                  </a:lnTo>
                  <a:lnTo>
                    <a:pt x="1100557" y="63500"/>
                  </a:lnTo>
                  <a:lnTo>
                    <a:pt x="1106102" y="68659"/>
                  </a:lnTo>
                  <a:lnTo>
                    <a:pt x="1104121" y="73025"/>
                  </a:lnTo>
                  <a:lnTo>
                    <a:pt x="1101745" y="77390"/>
                  </a:lnTo>
                  <a:lnTo>
                    <a:pt x="1098577" y="83344"/>
                  </a:lnTo>
                  <a:lnTo>
                    <a:pt x="1094220" y="89694"/>
                  </a:lnTo>
                  <a:lnTo>
                    <a:pt x="1089071" y="96837"/>
                  </a:lnTo>
                  <a:lnTo>
                    <a:pt x="1082339" y="103981"/>
                  </a:lnTo>
                  <a:lnTo>
                    <a:pt x="1078774" y="107156"/>
                  </a:lnTo>
                  <a:lnTo>
                    <a:pt x="1074418" y="111125"/>
                  </a:lnTo>
                  <a:lnTo>
                    <a:pt x="1070457" y="113903"/>
                  </a:lnTo>
                  <a:lnTo>
                    <a:pt x="1066101" y="117475"/>
                  </a:lnTo>
                  <a:lnTo>
                    <a:pt x="1060952" y="119856"/>
                  </a:lnTo>
                  <a:lnTo>
                    <a:pt x="1056199" y="122237"/>
                  </a:lnTo>
                  <a:lnTo>
                    <a:pt x="1050655" y="125016"/>
                  </a:lnTo>
                  <a:lnTo>
                    <a:pt x="1045110" y="126603"/>
                  </a:lnTo>
                  <a:lnTo>
                    <a:pt x="1039169" y="128191"/>
                  </a:lnTo>
                  <a:lnTo>
                    <a:pt x="1032832" y="128984"/>
                  </a:lnTo>
                  <a:lnTo>
                    <a:pt x="1026100" y="129381"/>
                  </a:lnTo>
                  <a:lnTo>
                    <a:pt x="1018971" y="129381"/>
                  </a:lnTo>
                  <a:lnTo>
                    <a:pt x="1011842" y="128984"/>
                  </a:lnTo>
                  <a:lnTo>
                    <a:pt x="1004317" y="127794"/>
                  </a:lnTo>
                  <a:lnTo>
                    <a:pt x="996792" y="125809"/>
                  </a:lnTo>
                  <a:lnTo>
                    <a:pt x="988475" y="123428"/>
                  </a:lnTo>
                  <a:lnTo>
                    <a:pt x="979761" y="119856"/>
                  </a:lnTo>
                  <a:lnTo>
                    <a:pt x="971048" y="115490"/>
                  </a:lnTo>
                  <a:lnTo>
                    <a:pt x="960751" y="110728"/>
                  </a:lnTo>
                  <a:lnTo>
                    <a:pt x="950057" y="105965"/>
                  </a:lnTo>
                  <a:lnTo>
                    <a:pt x="992435" y="126603"/>
                  </a:lnTo>
                  <a:lnTo>
                    <a:pt x="1012634" y="135334"/>
                  </a:lnTo>
                  <a:lnTo>
                    <a:pt x="1022139" y="139700"/>
                  </a:lnTo>
                  <a:lnTo>
                    <a:pt x="1031248" y="142875"/>
                  </a:lnTo>
                  <a:lnTo>
                    <a:pt x="1039961" y="145653"/>
                  </a:lnTo>
                  <a:lnTo>
                    <a:pt x="1049070" y="147637"/>
                  </a:lnTo>
                  <a:lnTo>
                    <a:pt x="1056991" y="149225"/>
                  </a:lnTo>
                  <a:lnTo>
                    <a:pt x="1064516" y="149622"/>
                  </a:lnTo>
                  <a:lnTo>
                    <a:pt x="1068081" y="149622"/>
                  </a:lnTo>
                  <a:lnTo>
                    <a:pt x="1071645" y="149225"/>
                  </a:lnTo>
                  <a:lnTo>
                    <a:pt x="1075606" y="148431"/>
                  </a:lnTo>
                  <a:lnTo>
                    <a:pt x="1078378" y="147637"/>
                  </a:lnTo>
                  <a:lnTo>
                    <a:pt x="1081546" y="146844"/>
                  </a:lnTo>
                  <a:lnTo>
                    <a:pt x="1084715" y="145256"/>
                  </a:lnTo>
                  <a:lnTo>
                    <a:pt x="1087487" y="143272"/>
                  </a:lnTo>
                  <a:lnTo>
                    <a:pt x="1090260" y="141287"/>
                  </a:lnTo>
                  <a:lnTo>
                    <a:pt x="1091844" y="155972"/>
                  </a:lnTo>
                  <a:lnTo>
                    <a:pt x="1092240" y="169069"/>
                  </a:lnTo>
                  <a:lnTo>
                    <a:pt x="1092240" y="181769"/>
                  </a:lnTo>
                  <a:lnTo>
                    <a:pt x="1091448" y="194072"/>
                  </a:lnTo>
                  <a:lnTo>
                    <a:pt x="1093824" y="192087"/>
                  </a:lnTo>
                  <a:lnTo>
                    <a:pt x="1094616" y="191294"/>
                  </a:lnTo>
                  <a:lnTo>
                    <a:pt x="1096200" y="191294"/>
                  </a:lnTo>
                  <a:lnTo>
                    <a:pt x="1097785" y="191691"/>
                  </a:lnTo>
                  <a:lnTo>
                    <a:pt x="1098973" y="192484"/>
                  </a:lnTo>
                  <a:lnTo>
                    <a:pt x="1100557" y="194072"/>
                  </a:lnTo>
                  <a:lnTo>
                    <a:pt x="1101745" y="195659"/>
                  </a:lnTo>
                  <a:lnTo>
                    <a:pt x="1103329" y="198834"/>
                  </a:lnTo>
                  <a:lnTo>
                    <a:pt x="1104517" y="201612"/>
                  </a:lnTo>
                  <a:lnTo>
                    <a:pt x="1106894" y="209153"/>
                  </a:lnTo>
                  <a:lnTo>
                    <a:pt x="1108478" y="218678"/>
                  </a:lnTo>
                  <a:lnTo>
                    <a:pt x="1110062" y="228997"/>
                  </a:lnTo>
                  <a:lnTo>
                    <a:pt x="1110854" y="240506"/>
                  </a:lnTo>
                  <a:lnTo>
                    <a:pt x="1111250" y="253206"/>
                  </a:lnTo>
                  <a:lnTo>
                    <a:pt x="1110854" y="265113"/>
                  </a:lnTo>
                  <a:lnTo>
                    <a:pt x="1110062" y="277019"/>
                  </a:lnTo>
                  <a:lnTo>
                    <a:pt x="1108478" y="287734"/>
                  </a:lnTo>
                  <a:lnTo>
                    <a:pt x="1106894" y="296466"/>
                  </a:lnTo>
                  <a:lnTo>
                    <a:pt x="1104517" y="304006"/>
                  </a:lnTo>
                  <a:lnTo>
                    <a:pt x="1103329" y="307578"/>
                  </a:lnTo>
                  <a:lnTo>
                    <a:pt x="1101745" y="309959"/>
                  </a:lnTo>
                  <a:lnTo>
                    <a:pt x="1100557" y="311944"/>
                  </a:lnTo>
                  <a:lnTo>
                    <a:pt x="1098973" y="313531"/>
                  </a:lnTo>
                  <a:lnTo>
                    <a:pt x="1097785" y="314722"/>
                  </a:lnTo>
                  <a:lnTo>
                    <a:pt x="1096200" y="314722"/>
                  </a:lnTo>
                  <a:lnTo>
                    <a:pt x="1094220" y="314722"/>
                  </a:lnTo>
                  <a:lnTo>
                    <a:pt x="1093032" y="313531"/>
                  </a:lnTo>
                  <a:lnTo>
                    <a:pt x="1091448" y="311547"/>
                  </a:lnTo>
                  <a:lnTo>
                    <a:pt x="1090260" y="309563"/>
                  </a:lnTo>
                  <a:lnTo>
                    <a:pt x="1088279" y="306784"/>
                  </a:lnTo>
                  <a:lnTo>
                    <a:pt x="1087091" y="303213"/>
                  </a:lnTo>
                  <a:lnTo>
                    <a:pt x="1085111" y="295275"/>
                  </a:lnTo>
                  <a:lnTo>
                    <a:pt x="1083923" y="305594"/>
                  </a:lnTo>
                  <a:lnTo>
                    <a:pt x="1081546" y="316309"/>
                  </a:lnTo>
                  <a:lnTo>
                    <a:pt x="1079566" y="327025"/>
                  </a:lnTo>
                  <a:lnTo>
                    <a:pt x="1077190" y="336550"/>
                  </a:lnTo>
                  <a:lnTo>
                    <a:pt x="1074022" y="346075"/>
                  </a:lnTo>
                  <a:lnTo>
                    <a:pt x="1070853" y="355997"/>
                  </a:lnTo>
                  <a:lnTo>
                    <a:pt x="1067289" y="364728"/>
                  </a:lnTo>
                  <a:lnTo>
                    <a:pt x="1063328" y="373460"/>
                  </a:lnTo>
                  <a:lnTo>
                    <a:pt x="1058972" y="382588"/>
                  </a:lnTo>
                  <a:lnTo>
                    <a:pt x="1054219" y="390525"/>
                  </a:lnTo>
                  <a:lnTo>
                    <a:pt x="1049863" y="398463"/>
                  </a:lnTo>
                  <a:lnTo>
                    <a:pt x="1044714" y="406003"/>
                  </a:lnTo>
                  <a:lnTo>
                    <a:pt x="1039565" y="413147"/>
                  </a:lnTo>
                  <a:lnTo>
                    <a:pt x="1034021" y="420291"/>
                  </a:lnTo>
                  <a:lnTo>
                    <a:pt x="1028872" y="427038"/>
                  </a:lnTo>
                  <a:lnTo>
                    <a:pt x="1022931" y="433388"/>
                  </a:lnTo>
                  <a:lnTo>
                    <a:pt x="1016990" y="439341"/>
                  </a:lnTo>
                  <a:lnTo>
                    <a:pt x="1011050" y="444897"/>
                  </a:lnTo>
                  <a:lnTo>
                    <a:pt x="1004713" y="450453"/>
                  </a:lnTo>
                  <a:lnTo>
                    <a:pt x="998376" y="455216"/>
                  </a:lnTo>
                  <a:lnTo>
                    <a:pt x="992039" y="459581"/>
                  </a:lnTo>
                  <a:lnTo>
                    <a:pt x="985702" y="463947"/>
                  </a:lnTo>
                  <a:lnTo>
                    <a:pt x="979365" y="467519"/>
                  </a:lnTo>
                  <a:lnTo>
                    <a:pt x="973028" y="471091"/>
                  </a:lnTo>
                  <a:lnTo>
                    <a:pt x="966692" y="473869"/>
                  </a:lnTo>
                  <a:lnTo>
                    <a:pt x="959959" y="477044"/>
                  </a:lnTo>
                  <a:lnTo>
                    <a:pt x="954018" y="479028"/>
                  </a:lnTo>
                  <a:lnTo>
                    <a:pt x="947681" y="480616"/>
                  </a:lnTo>
                  <a:lnTo>
                    <a:pt x="941344" y="482600"/>
                  </a:lnTo>
                  <a:lnTo>
                    <a:pt x="935404" y="483394"/>
                  </a:lnTo>
                  <a:lnTo>
                    <a:pt x="929067" y="484188"/>
                  </a:lnTo>
                  <a:lnTo>
                    <a:pt x="923126" y="484188"/>
                  </a:lnTo>
                  <a:lnTo>
                    <a:pt x="917977" y="484188"/>
                  </a:lnTo>
                  <a:lnTo>
                    <a:pt x="912829" y="483394"/>
                  </a:lnTo>
                  <a:lnTo>
                    <a:pt x="908076" y="482203"/>
                  </a:lnTo>
                  <a:lnTo>
                    <a:pt x="902531" y="480616"/>
                  </a:lnTo>
                  <a:lnTo>
                    <a:pt x="896987" y="478632"/>
                  </a:lnTo>
                  <a:lnTo>
                    <a:pt x="891046" y="476647"/>
                  </a:lnTo>
                  <a:lnTo>
                    <a:pt x="885105" y="473472"/>
                  </a:lnTo>
                  <a:lnTo>
                    <a:pt x="879561" y="470694"/>
                  </a:lnTo>
                  <a:lnTo>
                    <a:pt x="873620" y="466725"/>
                  </a:lnTo>
                  <a:lnTo>
                    <a:pt x="867283" y="463153"/>
                  </a:lnTo>
                  <a:lnTo>
                    <a:pt x="861342" y="458788"/>
                  </a:lnTo>
                  <a:lnTo>
                    <a:pt x="855005" y="454025"/>
                  </a:lnTo>
                  <a:lnTo>
                    <a:pt x="848669" y="449263"/>
                  </a:lnTo>
                  <a:lnTo>
                    <a:pt x="842728" y="444103"/>
                  </a:lnTo>
                  <a:lnTo>
                    <a:pt x="836391" y="438150"/>
                  </a:lnTo>
                  <a:lnTo>
                    <a:pt x="830450" y="432197"/>
                  </a:lnTo>
                  <a:lnTo>
                    <a:pt x="824114" y="425847"/>
                  </a:lnTo>
                  <a:lnTo>
                    <a:pt x="818173" y="419497"/>
                  </a:lnTo>
                  <a:lnTo>
                    <a:pt x="812628" y="412750"/>
                  </a:lnTo>
                  <a:lnTo>
                    <a:pt x="807083" y="405606"/>
                  </a:lnTo>
                  <a:lnTo>
                    <a:pt x="801539" y="398463"/>
                  </a:lnTo>
                  <a:lnTo>
                    <a:pt x="795994" y="390525"/>
                  </a:lnTo>
                  <a:lnTo>
                    <a:pt x="790845" y="382985"/>
                  </a:lnTo>
                  <a:lnTo>
                    <a:pt x="786093" y="374650"/>
                  </a:lnTo>
                  <a:lnTo>
                    <a:pt x="780944" y="366316"/>
                  </a:lnTo>
                  <a:lnTo>
                    <a:pt x="776588" y="357585"/>
                  </a:lnTo>
                  <a:lnTo>
                    <a:pt x="772231" y="349250"/>
                  </a:lnTo>
                  <a:lnTo>
                    <a:pt x="768271" y="340122"/>
                  </a:lnTo>
                  <a:lnTo>
                    <a:pt x="764706" y="330597"/>
                  </a:lnTo>
                  <a:lnTo>
                    <a:pt x="761142" y="321469"/>
                  </a:lnTo>
                  <a:lnTo>
                    <a:pt x="758369" y="311944"/>
                  </a:lnTo>
                  <a:lnTo>
                    <a:pt x="755201" y="302419"/>
                  </a:lnTo>
                  <a:lnTo>
                    <a:pt x="753221" y="308769"/>
                  </a:lnTo>
                  <a:lnTo>
                    <a:pt x="750448" y="313531"/>
                  </a:lnTo>
                  <a:lnTo>
                    <a:pt x="749260" y="315516"/>
                  </a:lnTo>
                  <a:lnTo>
                    <a:pt x="748072" y="316706"/>
                  </a:lnTo>
                  <a:lnTo>
                    <a:pt x="746884" y="317500"/>
                  </a:lnTo>
                  <a:lnTo>
                    <a:pt x="745696" y="317500"/>
                  </a:lnTo>
                  <a:lnTo>
                    <a:pt x="743715" y="317500"/>
                  </a:lnTo>
                  <a:lnTo>
                    <a:pt x="742131" y="316309"/>
                  </a:lnTo>
                  <a:lnTo>
                    <a:pt x="740943" y="315119"/>
                  </a:lnTo>
                  <a:lnTo>
                    <a:pt x="739755" y="313134"/>
                  </a:lnTo>
                  <a:lnTo>
                    <a:pt x="738567" y="310356"/>
                  </a:lnTo>
                  <a:lnTo>
                    <a:pt x="736983" y="307181"/>
                  </a:lnTo>
                  <a:lnTo>
                    <a:pt x="734606" y="299641"/>
                  </a:lnTo>
                  <a:lnTo>
                    <a:pt x="733022" y="290513"/>
                  </a:lnTo>
                  <a:lnTo>
                    <a:pt x="731834" y="280194"/>
                  </a:lnTo>
                  <a:lnTo>
                    <a:pt x="730250" y="268288"/>
                  </a:lnTo>
                  <a:lnTo>
                    <a:pt x="730250" y="255984"/>
                  </a:lnTo>
                  <a:lnTo>
                    <a:pt x="730250" y="243284"/>
                  </a:lnTo>
                  <a:lnTo>
                    <a:pt x="731834" y="231775"/>
                  </a:lnTo>
                  <a:lnTo>
                    <a:pt x="733022" y="221456"/>
                  </a:lnTo>
                  <a:lnTo>
                    <a:pt x="734606" y="212328"/>
                  </a:lnTo>
                  <a:lnTo>
                    <a:pt x="736983" y="204787"/>
                  </a:lnTo>
                  <a:lnTo>
                    <a:pt x="738567" y="201612"/>
                  </a:lnTo>
                  <a:lnTo>
                    <a:pt x="739755" y="198834"/>
                  </a:lnTo>
                  <a:lnTo>
                    <a:pt x="740943" y="196453"/>
                  </a:lnTo>
                  <a:lnTo>
                    <a:pt x="742131" y="195262"/>
                  </a:lnTo>
                  <a:lnTo>
                    <a:pt x="743715" y="194469"/>
                  </a:lnTo>
                  <a:lnTo>
                    <a:pt x="745696" y="194072"/>
                  </a:lnTo>
                  <a:lnTo>
                    <a:pt x="746488" y="194072"/>
                  </a:lnTo>
                  <a:lnTo>
                    <a:pt x="747280" y="194866"/>
                  </a:lnTo>
                  <a:lnTo>
                    <a:pt x="747676" y="186531"/>
                  </a:lnTo>
                  <a:lnTo>
                    <a:pt x="748072" y="178594"/>
                  </a:lnTo>
                  <a:lnTo>
                    <a:pt x="748864" y="171450"/>
                  </a:lnTo>
                  <a:lnTo>
                    <a:pt x="750052" y="164306"/>
                  </a:lnTo>
                  <a:lnTo>
                    <a:pt x="749260" y="155575"/>
                  </a:lnTo>
                  <a:lnTo>
                    <a:pt x="748864" y="147637"/>
                  </a:lnTo>
                  <a:lnTo>
                    <a:pt x="748864" y="139700"/>
                  </a:lnTo>
                  <a:lnTo>
                    <a:pt x="749260" y="132556"/>
                  </a:lnTo>
                  <a:lnTo>
                    <a:pt x="750052" y="125809"/>
                  </a:lnTo>
                  <a:lnTo>
                    <a:pt x="751240" y="119459"/>
                  </a:lnTo>
                  <a:lnTo>
                    <a:pt x="752429" y="113506"/>
                  </a:lnTo>
                  <a:lnTo>
                    <a:pt x="754013" y="107553"/>
                  </a:lnTo>
                  <a:lnTo>
                    <a:pt x="755993" y="102394"/>
                  </a:lnTo>
                  <a:lnTo>
                    <a:pt x="758369" y="98028"/>
                  </a:lnTo>
                  <a:lnTo>
                    <a:pt x="760746" y="93265"/>
                  </a:lnTo>
                  <a:lnTo>
                    <a:pt x="763122" y="89694"/>
                  </a:lnTo>
                  <a:lnTo>
                    <a:pt x="766686" y="85725"/>
                  </a:lnTo>
                  <a:lnTo>
                    <a:pt x="769459" y="82153"/>
                  </a:lnTo>
                  <a:lnTo>
                    <a:pt x="773419" y="79375"/>
                  </a:lnTo>
                  <a:lnTo>
                    <a:pt x="776984" y="76994"/>
                  </a:lnTo>
                  <a:lnTo>
                    <a:pt x="760350" y="76994"/>
                  </a:lnTo>
                  <a:lnTo>
                    <a:pt x="747280" y="77390"/>
                  </a:lnTo>
                  <a:lnTo>
                    <a:pt x="735794" y="78184"/>
                  </a:lnTo>
                  <a:lnTo>
                    <a:pt x="743715" y="73819"/>
                  </a:lnTo>
                  <a:lnTo>
                    <a:pt x="752032" y="68659"/>
                  </a:lnTo>
                  <a:lnTo>
                    <a:pt x="759953" y="63500"/>
                  </a:lnTo>
                  <a:lnTo>
                    <a:pt x="767874" y="57150"/>
                  </a:lnTo>
                  <a:lnTo>
                    <a:pt x="782924" y="45640"/>
                  </a:lnTo>
                  <a:lnTo>
                    <a:pt x="790053" y="40878"/>
                  </a:lnTo>
                  <a:lnTo>
                    <a:pt x="796390" y="36909"/>
                  </a:lnTo>
                  <a:lnTo>
                    <a:pt x="814212" y="28178"/>
                  </a:lnTo>
                  <a:lnTo>
                    <a:pt x="831242" y="21034"/>
                  </a:lnTo>
                  <a:lnTo>
                    <a:pt x="848273" y="15081"/>
                  </a:lnTo>
                  <a:lnTo>
                    <a:pt x="864511" y="9922"/>
                  </a:lnTo>
                  <a:lnTo>
                    <a:pt x="880749" y="5953"/>
                  </a:lnTo>
                  <a:lnTo>
                    <a:pt x="895799" y="3175"/>
                  </a:lnTo>
                  <a:lnTo>
                    <a:pt x="910849" y="1587"/>
                  </a:lnTo>
                  <a:lnTo>
                    <a:pt x="925106"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mn-lt"/>
                <a:ea typeface="+mn-ea"/>
                <a:cs typeface="+mn-ea"/>
                <a:sym typeface="+mn-lt"/>
              </a:endParaRPr>
            </a:p>
          </p:txBody>
        </p:sp>
        <p:sp>
          <p:nvSpPr>
            <p:cNvPr id="145" name="矩形 144"/>
            <p:cNvSpPr/>
            <p:nvPr/>
          </p:nvSpPr>
          <p:spPr>
            <a:xfrm>
              <a:off x="1780186" y="4003638"/>
              <a:ext cx="958354" cy="294878"/>
            </a:xfrm>
            <a:prstGeom prst="rect">
              <a:avLst/>
            </a:prstGeom>
            <a:grpFill/>
          </p:spPr>
          <p:txBody>
            <a:bodyPr wrap="none">
              <a:spAutoFit/>
            </a:bodyPr>
            <a:lstStyle/>
            <a:p>
              <a:pPr algn="dist">
                <a:buNone/>
              </a:pPr>
              <a:r>
                <a:rPr lang="en-US" altLang="zh-CN" b="1" dirty="0">
                  <a:solidFill>
                    <a:schemeClr val="bg1"/>
                  </a:solidFill>
                  <a:latin typeface="微软雅黑" panose="020B0503020204020204" pitchFamily="34" charset="-122"/>
                  <a:ea typeface="微软雅黑" panose="020B0503020204020204" pitchFamily="34" charset="-122"/>
                  <a:cs typeface="+mn-ea"/>
                  <a:sym typeface="+mn-lt"/>
                </a:rPr>
                <a:t>ACM</a:t>
              </a: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协会</a:t>
              </a:r>
            </a:p>
          </p:txBody>
        </p:sp>
      </p:gr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08" y="-428507"/>
            <a:ext cx="3657298" cy="3657298"/>
          </a:xfrm>
          <a:prstGeom prst="rect">
            <a:avLst/>
          </a:prstGeom>
        </p:spPr>
      </p:pic>
      <p:grpSp>
        <p:nvGrpSpPr>
          <p:cNvPr id="42" name="组合 55"/>
          <p:cNvGrpSpPr/>
          <p:nvPr/>
        </p:nvGrpSpPr>
        <p:grpSpPr bwMode="auto">
          <a:xfrm>
            <a:off x="4193818" y="177245"/>
            <a:ext cx="3573065" cy="696471"/>
            <a:chOff x="3791743" y="5346472"/>
            <a:chExt cx="5833187" cy="1152803"/>
          </a:xfrm>
          <a:effectLst/>
        </p:grpSpPr>
        <p:sp>
          <p:nvSpPr>
            <p:cNvPr id="43" name="任意多边形 166"/>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44" name="圆角矩形 165"/>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dist">
                <a:buNone/>
              </a:pPr>
              <a:r>
                <a:rPr lang="en-US" altLang="zh-CN" b="1" dirty="0">
                  <a:solidFill>
                    <a:srgbClr val="FA6A31"/>
                  </a:solidFill>
                  <a:latin typeface="微软雅黑" panose="020B0503020204020204" pitchFamily="34" charset="-122"/>
                  <a:ea typeface="微软雅黑" panose="020B0503020204020204" pitchFamily="34" charset="-122"/>
                  <a:cs typeface="+mn-ea"/>
                  <a:sym typeface="+mn-lt"/>
                </a:rPr>
                <a:t>ACM</a:t>
              </a:r>
              <a:r>
                <a:rPr lang="zh-CN" altLang="en-US" b="1" dirty="0">
                  <a:solidFill>
                    <a:srgbClr val="FA6A31"/>
                  </a:solidFill>
                  <a:latin typeface="微软雅黑" panose="020B0503020204020204" pitchFamily="34" charset="-122"/>
                  <a:ea typeface="微软雅黑" panose="020B0503020204020204" pitchFamily="34" charset="-122"/>
                  <a:cs typeface="+mn-ea"/>
                  <a:sym typeface="+mn-lt"/>
                </a:rPr>
                <a:t>协会成员荣誉</a:t>
              </a:r>
            </a:p>
          </p:txBody>
        </p:sp>
        <p:sp>
          <p:nvSpPr>
            <p:cNvPr id="45" name="圆角矩形 167"/>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grpSp>
      <p:pic>
        <p:nvPicPr>
          <p:cNvPr id="2" name="图片 1" descr="第九届“蓝桥杯”软件类程序设计竞赛全国三等奖"/>
          <p:cNvPicPr>
            <a:picLocks noChangeAspect="1"/>
          </p:cNvPicPr>
          <p:nvPr/>
        </p:nvPicPr>
        <p:blipFill>
          <a:blip r:embed="rId5"/>
          <a:stretch>
            <a:fillRect/>
          </a:stretch>
        </p:blipFill>
        <p:spPr>
          <a:xfrm>
            <a:off x="394970" y="443865"/>
            <a:ext cx="5986780" cy="3991610"/>
          </a:xfrm>
          <a:prstGeom prst="rect">
            <a:avLst/>
          </a:prstGeom>
        </p:spPr>
      </p:pic>
      <p:pic>
        <p:nvPicPr>
          <p:cNvPr id="3" name="图片 2" descr="第十五届挑战杯“一带一路”国际专项赛一等奖"/>
          <p:cNvPicPr>
            <a:picLocks noChangeAspect="1"/>
          </p:cNvPicPr>
          <p:nvPr/>
        </p:nvPicPr>
        <p:blipFill>
          <a:blip r:embed="rId6"/>
          <a:stretch>
            <a:fillRect/>
          </a:stretch>
        </p:blipFill>
        <p:spPr>
          <a:xfrm>
            <a:off x="1536024" y="1729891"/>
            <a:ext cx="5153025" cy="5153025"/>
          </a:xfrm>
          <a:prstGeom prst="rect">
            <a:avLst/>
          </a:prstGeom>
        </p:spPr>
      </p:pic>
      <p:pic>
        <p:nvPicPr>
          <p:cNvPr id="15" name="图片 14">
            <a:extLst>
              <a:ext uri="{FF2B5EF4-FFF2-40B4-BE49-F238E27FC236}">
                <a16:creationId xmlns:a16="http://schemas.microsoft.com/office/drawing/2014/main" id="{D85F0721-1107-4B52-BA4A-6069965D17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0638" y="1"/>
            <a:ext cx="6058826" cy="4252646"/>
          </a:xfrm>
          <a:prstGeom prst="rect">
            <a:avLst/>
          </a:prstGeom>
        </p:spPr>
      </p:pic>
      <p:pic>
        <p:nvPicPr>
          <p:cNvPr id="7" name="Picture 6">
            <a:extLst>
              <a:ext uri="{FF2B5EF4-FFF2-40B4-BE49-F238E27FC236}">
                <a16:creationId xmlns:a16="http://schemas.microsoft.com/office/drawing/2014/main" id="{41899DFC-F5D9-4B92-AA18-8F07E63E14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538" y="3575699"/>
            <a:ext cx="4525626" cy="3207532"/>
          </a:xfrm>
          <a:prstGeom prst="rect">
            <a:avLst/>
          </a:prstGeom>
        </p:spPr>
      </p:pic>
      <p:pic>
        <p:nvPicPr>
          <p:cNvPr id="11" name="Picture 10">
            <a:extLst>
              <a:ext uri="{FF2B5EF4-FFF2-40B4-BE49-F238E27FC236}">
                <a16:creationId xmlns:a16="http://schemas.microsoft.com/office/drawing/2014/main" id="{CB472C80-8B0A-4B26-B08B-50268CF7BA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29595" y="6097"/>
            <a:ext cx="2712184" cy="3614833"/>
          </a:xfrm>
          <a:prstGeom prst="rect">
            <a:avLst/>
          </a:prstGeom>
        </p:spPr>
      </p:pic>
      <p:pic>
        <p:nvPicPr>
          <p:cNvPr id="13" name="Picture 12">
            <a:extLst>
              <a:ext uri="{FF2B5EF4-FFF2-40B4-BE49-F238E27FC236}">
                <a16:creationId xmlns:a16="http://schemas.microsoft.com/office/drawing/2014/main" id="{0788B972-863C-4DC3-8578-E07E0B366E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42800" y="3267435"/>
            <a:ext cx="2798979" cy="3590565"/>
          </a:xfrm>
          <a:prstGeom prst="rect">
            <a:avLst/>
          </a:prstGeom>
        </p:spPr>
      </p:pic>
      <p:pic>
        <p:nvPicPr>
          <p:cNvPr id="5" name="Picture 4">
            <a:extLst>
              <a:ext uri="{FF2B5EF4-FFF2-40B4-BE49-F238E27FC236}">
                <a16:creationId xmlns:a16="http://schemas.microsoft.com/office/drawing/2014/main" id="{568BCF5B-DF90-468B-999C-75ED89BD78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37326" y="680257"/>
            <a:ext cx="4700401" cy="3332031"/>
          </a:xfrm>
          <a:prstGeom prst="rect">
            <a:avLst/>
          </a:prstGeom>
        </p:spPr>
      </p:pic>
      <p:pic>
        <p:nvPicPr>
          <p:cNvPr id="9" name="Picture 8">
            <a:extLst>
              <a:ext uri="{FF2B5EF4-FFF2-40B4-BE49-F238E27FC236}">
                <a16:creationId xmlns:a16="http://schemas.microsoft.com/office/drawing/2014/main" id="{C6BDFD86-EDEC-40E9-A97B-A4D329FA1E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584" y="3000"/>
            <a:ext cx="4242950" cy="3007185"/>
          </a:xfrm>
          <a:prstGeom prst="rect">
            <a:avLst/>
          </a:prstGeom>
        </p:spPr>
      </p:pic>
      <p:pic>
        <p:nvPicPr>
          <p:cNvPr id="6" name="图片 5">
            <a:extLst>
              <a:ext uri="{FF2B5EF4-FFF2-40B4-BE49-F238E27FC236}">
                <a16:creationId xmlns:a16="http://schemas.microsoft.com/office/drawing/2014/main" id="{0AF9E6A5-D3DF-4CD5-808C-A6C24E7695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0794" y="24557"/>
            <a:ext cx="5755087" cy="4449866"/>
          </a:xfrm>
          <a:prstGeom prst="rect">
            <a:avLst/>
          </a:prstGeom>
        </p:spPr>
      </p:pic>
      <p:pic>
        <p:nvPicPr>
          <p:cNvPr id="10" name="图片 9">
            <a:extLst>
              <a:ext uri="{FF2B5EF4-FFF2-40B4-BE49-F238E27FC236}">
                <a16:creationId xmlns:a16="http://schemas.microsoft.com/office/drawing/2014/main" id="{3A3CD68C-A6AD-4303-8469-63305D06174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62381" y="2481697"/>
            <a:ext cx="5575236" cy="43081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2"/>
                                        </p:tgtEl>
                                        <p:attrNameLst>
                                          <p:attrName>style.visibility</p:attrName>
                                        </p:attrNameLst>
                                      </p:cBhvr>
                                      <p:to>
                                        <p:strVal val="visible"/>
                                      </p:to>
                                    </p:set>
                                    <p:anim calcmode="lin" valueType="num">
                                      <p:cBhvr>
                                        <p:cTn id="11" dur="500" fill="hold"/>
                                        <p:tgtEl>
                                          <p:spTgt spid="142"/>
                                        </p:tgtEl>
                                        <p:attrNameLst>
                                          <p:attrName>ppt_w</p:attrName>
                                        </p:attrNameLst>
                                      </p:cBhvr>
                                      <p:tavLst>
                                        <p:tav tm="0">
                                          <p:val>
                                            <p:fltVal val="0"/>
                                          </p:val>
                                        </p:tav>
                                        <p:tav tm="100000">
                                          <p:val>
                                            <p:strVal val="#ppt_w"/>
                                          </p:val>
                                        </p:tav>
                                      </p:tavLst>
                                    </p:anim>
                                    <p:anim calcmode="lin" valueType="num">
                                      <p:cBhvr>
                                        <p:cTn id="12" dur="500" fill="hold"/>
                                        <p:tgtEl>
                                          <p:spTgt spid="142"/>
                                        </p:tgtEl>
                                        <p:attrNameLst>
                                          <p:attrName>ppt_h</p:attrName>
                                        </p:attrNameLst>
                                      </p:cBhvr>
                                      <p:tavLst>
                                        <p:tav tm="0">
                                          <p:val>
                                            <p:fltVal val="0"/>
                                          </p:val>
                                        </p:tav>
                                        <p:tav tm="100000">
                                          <p:val>
                                            <p:strVal val="#ppt_h"/>
                                          </p:val>
                                        </p:tav>
                                      </p:tavLst>
                                    </p:anim>
                                    <p:animEffect transition="in" filter="fade">
                                      <p:cBhvr>
                                        <p:cTn id="13" dur="500"/>
                                        <p:tgtEl>
                                          <p:spTgt spid="14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left)">
                                      <p:cBhvr>
                                        <p:cTn id="17" dur="500"/>
                                        <p:tgtEl>
                                          <p:spTgt spid="11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21"/>
                                        </p:tgtEl>
                                        <p:attrNameLst>
                                          <p:attrName>style.visibility</p:attrName>
                                        </p:attrNameLst>
                                      </p:cBhvr>
                                      <p:to>
                                        <p:strVal val="visible"/>
                                      </p:to>
                                    </p:set>
                                    <p:anim calcmode="lin" valueType="num">
                                      <p:cBhvr>
                                        <p:cTn id="21" dur="500" fill="hold"/>
                                        <p:tgtEl>
                                          <p:spTgt spid="121"/>
                                        </p:tgtEl>
                                        <p:attrNameLst>
                                          <p:attrName>ppt_w</p:attrName>
                                        </p:attrNameLst>
                                      </p:cBhvr>
                                      <p:tavLst>
                                        <p:tav tm="0">
                                          <p:val>
                                            <p:fltVal val="0"/>
                                          </p:val>
                                        </p:tav>
                                        <p:tav tm="100000">
                                          <p:val>
                                            <p:strVal val="#ppt_w"/>
                                          </p:val>
                                        </p:tav>
                                      </p:tavLst>
                                    </p:anim>
                                    <p:anim calcmode="lin" valueType="num">
                                      <p:cBhvr>
                                        <p:cTn id="22" dur="500" fill="hold"/>
                                        <p:tgtEl>
                                          <p:spTgt spid="121"/>
                                        </p:tgtEl>
                                        <p:attrNameLst>
                                          <p:attrName>ppt_h</p:attrName>
                                        </p:attrNameLst>
                                      </p:cBhvr>
                                      <p:tavLst>
                                        <p:tav tm="0">
                                          <p:val>
                                            <p:fltVal val="0"/>
                                          </p:val>
                                        </p:tav>
                                        <p:tav tm="100000">
                                          <p:val>
                                            <p:strVal val="#ppt_h"/>
                                          </p:val>
                                        </p:tav>
                                      </p:tavLst>
                                    </p:anim>
                                    <p:animEffect transition="in" filter="fade">
                                      <p:cBhvr>
                                        <p:cTn id="23" dur="500"/>
                                        <p:tgtEl>
                                          <p:spTgt spid="121"/>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wipe(left)">
                                      <p:cBhvr>
                                        <p:cTn id="27" dur="500"/>
                                        <p:tgtEl>
                                          <p:spTgt spid="130"/>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wipe(up)">
                                      <p:cBhvr>
                                        <p:cTn id="31" dur="300"/>
                                        <p:tgtEl>
                                          <p:spTgt spid="115"/>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 calcmode="lin" valueType="num">
                                      <p:cBhvr>
                                        <p:cTn id="35" dur="500" fill="hold"/>
                                        <p:tgtEl>
                                          <p:spTgt spid="124"/>
                                        </p:tgtEl>
                                        <p:attrNameLst>
                                          <p:attrName>ppt_w</p:attrName>
                                        </p:attrNameLst>
                                      </p:cBhvr>
                                      <p:tavLst>
                                        <p:tav tm="0">
                                          <p:val>
                                            <p:fltVal val="0"/>
                                          </p:val>
                                        </p:tav>
                                        <p:tav tm="100000">
                                          <p:val>
                                            <p:strVal val="#ppt_w"/>
                                          </p:val>
                                        </p:tav>
                                      </p:tavLst>
                                    </p:anim>
                                    <p:anim calcmode="lin" valueType="num">
                                      <p:cBhvr>
                                        <p:cTn id="36" dur="500" fill="hold"/>
                                        <p:tgtEl>
                                          <p:spTgt spid="124"/>
                                        </p:tgtEl>
                                        <p:attrNameLst>
                                          <p:attrName>ppt_h</p:attrName>
                                        </p:attrNameLst>
                                      </p:cBhvr>
                                      <p:tavLst>
                                        <p:tav tm="0">
                                          <p:val>
                                            <p:fltVal val="0"/>
                                          </p:val>
                                        </p:tav>
                                        <p:tav tm="100000">
                                          <p:val>
                                            <p:strVal val="#ppt_h"/>
                                          </p:val>
                                        </p:tav>
                                      </p:tavLst>
                                    </p:anim>
                                    <p:animEffect transition="in" filter="fade">
                                      <p:cBhvr>
                                        <p:cTn id="37" dur="500"/>
                                        <p:tgtEl>
                                          <p:spTgt spid="124"/>
                                        </p:tgtEl>
                                      </p:cBhvr>
                                    </p:animEffect>
                                  </p:childTnLst>
                                </p:cTn>
                              </p:par>
                              <p:par>
                                <p:cTn id="38" presetID="22" presetClass="entr" presetSubtype="8" fill="hold" nodeType="with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wipe(left)">
                                      <p:cBhvr>
                                        <p:cTn id="40" dur="500"/>
                                        <p:tgtEl>
                                          <p:spTgt spid="134"/>
                                        </p:tgtEl>
                                      </p:cBhvr>
                                    </p:animEffect>
                                  </p:childTnLst>
                                </p:cTn>
                              </p:par>
                            </p:childTnLst>
                          </p:cTn>
                        </p:par>
                        <p:par>
                          <p:cTn id="41" fill="hold">
                            <p:stCondLst>
                              <p:cond delay="3500"/>
                            </p:stCondLst>
                            <p:childTnLst>
                              <p:par>
                                <p:cTn id="42" presetID="22" presetClass="entr" presetSubtype="1" fill="hold" nodeType="afterEffect">
                                  <p:stCondLst>
                                    <p:cond delay="0"/>
                                  </p:stCondLst>
                                  <p:childTnLst>
                                    <p:set>
                                      <p:cBhvr>
                                        <p:cTn id="43" dur="1" fill="hold">
                                          <p:stCondLst>
                                            <p:cond delay="0"/>
                                          </p:stCondLst>
                                        </p:cTn>
                                        <p:tgtEl>
                                          <p:spTgt spid="120"/>
                                        </p:tgtEl>
                                        <p:attrNameLst>
                                          <p:attrName>style.visibility</p:attrName>
                                        </p:attrNameLst>
                                      </p:cBhvr>
                                      <p:to>
                                        <p:strVal val="visible"/>
                                      </p:to>
                                    </p:set>
                                    <p:animEffect transition="in" filter="wipe(up)">
                                      <p:cBhvr>
                                        <p:cTn id="44" dur="300"/>
                                        <p:tgtEl>
                                          <p:spTgt spid="120"/>
                                        </p:tgtEl>
                                      </p:cBhvr>
                                    </p:animEffect>
                                  </p:childTnLst>
                                </p:cTn>
                              </p:par>
                            </p:childTnLst>
                          </p:cTn>
                        </p:par>
                        <p:par>
                          <p:cTn id="45" fill="hold">
                            <p:stCondLst>
                              <p:cond delay="4000"/>
                            </p:stCondLst>
                            <p:childTnLst>
                              <p:par>
                                <p:cTn id="46" presetID="53" presetClass="entr" presetSubtype="16" fill="hold" nodeType="afterEffect">
                                  <p:stCondLst>
                                    <p:cond delay="0"/>
                                  </p:stCondLst>
                                  <p:childTnLst>
                                    <p:set>
                                      <p:cBhvr>
                                        <p:cTn id="47" dur="1" fill="hold">
                                          <p:stCondLst>
                                            <p:cond delay="0"/>
                                          </p:stCondLst>
                                        </p:cTn>
                                        <p:tgtEl>
                                          <p:spTgt spid="127"/>
                                        </p:tgtEl>
                                        <p:attrNameLst>
                                          <p:attrName>style.visibility</p:attrName>
                                        </p:attrNameLst>
                                      </p:cBhvr>
                                      <p:to>
                                        <p:strVal val="visible"/>
                                      </p:to>
                                    </p:set>
                                    <p:anim calcmode="lin" valueType="num">
                                      <p:cBhvr>
                                        <p:cTn id="48" dur="500" fill="hold"/>
                                        <p:tgtEl>
                                          <p:spTgt spid="127"/>
                                        </p:tgtEl>
                                        <p:attrNameLst>
                                          <p:attrName>ppt_w</p:attrName>
                                        </p:attrNameLst>
                                      </p:cBhvr>
                                      <p:tavLst>
                                        <p:tav tm="0">
                                          <p:val>
                                            <p:fltVal val="0"/>
                                          </p:val>
                                        </p:tav>
                                        <p:tav tm="100000">
                                          <p:val>
                                            <p:strVal val="#ppt_w"/>
                                          </p:val>
                                        </p:tav>
                                      </p:tavLst>
                                    </p:anim>
                                    <p:anim calcmode="lin" valueType="num">
                                      <p:cBhvr>
                                        <p:cTn id="49" dur="500" fill="hold"/>
                                        <p:tgtEl>
                                          <p:spTgt spid="127"/>
                                        </p:tgtEl>
                                        <p:attrNameLst>
                                          <p:attrName>ppt_h</p:attrName>
                                        </p:attrNameLst>
                                      </p:cBhvr>
                                      <p:tavLst>
                                        <p:tav tm="0">
                                          <p:val>
                                            <p:fltVal val="0"/>
                                          </p:val>
                                        </p:tav>
                                        <p:tav tm="100000">
                                          <p:val>
                                            <p:strVal val="#ppt_h"/>
                                          </p:val>
                                        </p:tav>
                                      </p:tavLst>
                                    </p:anim>
                                    <p:animEffect transition="in" filter="fade">
                                      <p:cBhvr>
                                        <p:cTn id="50" dur="500"/>
                                        <p:tgtEl>
                                          <p:spTgt spid="127"/>
                                        </p:tgtEl>
                                      </p:cBhvr>
                                    </p:animEffect>
                                  </p:childTnLst>
                                </p:cTn>
                              </p:par>
                            </p:childTnLst>
                          </p:cTn>
                        </p:par>
                        <p:par>
                          <p:cTn id="51" fill="hold">
                            <p:stCondLst>
                              <p:cond delay="4500"/>
                            </p:stCondLst>
                            <p:childTnLst>
                              <p:par>
                                <p:cTn id="52" presetID="22" presetClass="entr" presetSubtype="8" fill="hold" nodeType="after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wipe(left)">
                                      <p:cBhvr>
                                        <p:cTn id="54" dur="500"/>
                                        <p:tgtEl>
                                          <p:spTgt spid="13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3"/>
                                        </p:tgtEl>
                                        <p:attrNameLst>
                                          <p:attrName>style.visibility</p:attrName>
                                        </p:attrNameLst>
                                      </p:cBhvr>
                                      <p:to>
                                        <p:strVal val="visible"/>
                                      </p:to>
                                    </p:set>
                                    <p:animEffect transition="in" filter="fade">
                                      <p:cBhvr>
                                        <p:cTn id="96" dur="500"/>
                                        <p:tgtEl>
                                          <p:spTgt spid="13"/>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fade">
                                      <p:cBhvr>
                                        <p:cTn id="101" dur="1000"/>
                                        <p:tgtEl>
                                          <p:spTgt spid="6"/>
                                        </p:tgtEl>
                                      </p:cBhvr>
                                    </p:animEffect>
                                    <p:anim calcmode="lin" valueType="num">
                                      <p:cBhvr>
                                        <p:cTn id="102" dur="1000" fill="hold"/>
                                        <p:tgtEl>
                                          <p:spTgt spid="6"/>
                                        </p:tgtEl>
                                        <p:attrNameLst>
                                          <p:attrName>ppt_x</p:attrName>
                                        </p:attrNameLst>
                                      </p:cBhvr>
                                      <p:tavLst>
                                        <p:tav tm="0">
                                          <p:val>
                                            <p:strVal val="#ppt_x"/>
                                          </p:val>
                                        </p:tav>
                                        <p:tav tm="100000">
                                          <p:val>
                                            <p:strVal val="#ppt_x"/>
                                          </p:val>
                                        </p:tav>
                                      </p:tavLst>
                                    </p:anim>
                                    <p:anim calcmode="lin" valueType="num">
                                      <p:cBhvr>
                                        <p:cTn id="10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10"/>
                                        </p:tgtEl>
                                        <p:attrNameLst>
                                          <p:attrName>style.visibility</p:attrName>
                                        </p:attrNameLst>
                                      </p:cBhvr>
                                      <p:to>
                                        <p:strVal val="visible"/>
                                      </p:to>
                                    </p:set>
                                    <p:animEffect transition="in" filter="fade">
                                      <p:cBhvr>
                                        <p:cTn id="108" dur="1000"/>
                                        <p:tgtEl>
                                          <p:spTgt spid="10"/>
                                        </p:tgtEl>
                                      </p:cBhvr>
                                    </p:animEffect>
                                    <p:anim calcmode="lin" valueType="num">
                                      <p:cBhvr>
                                        <p:cTn id="109" dur="1000" fill="hold"/>
                                        <p:tgtEl>
                                          <p:spTgt spid="10"/>
                                        </p:tgtEl>
                                        <p:attrNameLst>
                                          <p:attrName>ppt_x</p:attrName>
                                        </p:attrNameLst>
                                      </p:cBhvr>
                                      <p:tavLst>
                                        <p:tav tm="0">
                                          <p:val>
                                            <p:strVal val="#ppt_x"/>
                                          </p:val>
                                        </p:tav>
                                        <p:tav tm="100000">
                                          <p:val>
                                            <p:strVal val="#ppt_x"/>
                                          </p:val>
                                        </p:tav>
                                      </p:tavLst>
                                    </p:anim>
                                    <p:anim calcmode="lin" valueType="num">
                                      <p:cBhvr>
                                        <p:cTn id="11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6228" y="-1621278"/>
            <a:ext cx="12192000" cy="3810000"/>
          </a:xfrm>
          <a:prstGeom prst="rect">
            <a:avLst/>
          </a:prstGeom>
        </p:spPr>
      </p:pic>
      <p:sp>
        <p:nvSpPr>
          <p:cNvPr id="8" name="矩形 7"/>
          <p:cNvSpPr/>
          <p:nvPr/>
        </p:nvSpPr>
        <p:spPr>
          <a:xfrm>
            <a:off x="301925" y="300849"/>
            <a:ext cx="11568021" cy="6204544"/>
          </a:xfrm>
          <a:prstGeom prst="rect">
            <a:avLst/>
          </a:prstGeom>
          <a:solidFill>
            <a:schemeClr val="bg1">
              <a:alpha val="74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864173" y="1675237"/>
            <a:ext cx="6336629" cy="859155"/>
          </a:xfrm>
          <a:prstGeom prst="rect">
            <a:avLst/>
          </a:prstGeom>
          <a:noFill/>
        </p:spPr>
        <p:txBody>
          <a:bodyPr wrap="square" lIns="121899" tIns="60949" rIns="121899" bIns="60949" rtlCol="0">
            <a:spAutoFit/>
          </a:bodyPr>
          <a:lstStyle/>
          <a:p>
            <a:pPr algn="ctr" defTabSz="608965">
              <a:lnSpc>
                <a:spcPct val="150000"/>
              </a:lnSpc>
            </a:pPr>
            <a:r>
              <a:rPr sz="3200" dirty="0">
                <a:solidFill>
                  <a:srgbClr val="203864"/>
                </a:solidFill>
                <a:latin typeface="微软雅黑" panose="020B0503020204020204" pitchFamily="34" charset="-122"/>
                <a:ea typeface="微软雅黑" panose="020B0503020204020204" pitchFamily="34" charset="-122"/>
              </a:rPr>
              <a:t>你，为什么选择计算机专业？</a:t>
            </a:r>
          </a:p>
        </p:txBody>
      </p:sp>
      <p:sp>
        <p:nvSpPr>
          <p:cNvPr id="3" name="矩形: 圆角 2"/>
          <p:cNvSpPr/>
          <p:nvPr/>
        </p:nvSpPr>
        <p:spPr>
          <a:xfrm>
            <a:off x="1179830" y="1104900"/>
            <a:ext cx="9705340" cy="4760595"/>
          </a:xfrm>
          <a:prstGeom prst="roundRect">
            <a:avLst/>
          </a:prstGeom>
          <a:noFill/>
          <a:ln w="76200">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927673" y="2973812"/>
            <a:ext cx="6336629" cy="859155"/>
          </a:xfrm>
          <a:prstGeom prst="rect">
            <a:avLst/>
          </a:prstGeom>
          <a:noFill/>
        </p:spPr>
        <p:txBody>
          <a:bodyPr wrap="square" lIns="121899" tIns="60949" rIns="121899" bIns="60949" rtlCol="0">
            <a:spAutoFit/>
          </a:bodyPr>
          <a:lstStyle/>
          <a:p>
            <a:pPr algn="ctr" defTabSz="608965">
              <a:lnSpc>
                <a:spcPct val="150000"/>
              </a:lnSpc>
            </a:pPr>
            <a:r>
              <a:rPr lang="zh-CN" sz="3200" dirty="0">
                <a:solidFill>
                  <a:srgbClr val="203864"/>
                </a:solidFill>
                <a:latin typeface="微软雅黑" panose="020B0503020204020204" pitchFamily="34" charset="-122"/>
                <a:ea typeface="微软雅黑" panose="020B0503020204020204" pitchFamily="34" charset="-122"/>
              </a:rPr>
              <a:t>大学四年，我们可以做些什么？</a:t>
            </a:r>
          </a:p>
        </p:txBody>
      </p:sp>
      <p:sp>
        <p:nvSpPr>
          <p:cNvPr id="5" name="文本框 4"/>
          <p:cNvSpPr txBox="1"/>
          <p:nvPr/>
        </p:nvSpPr>
        <p:spPr>
          <a:xfrm>
            <a:off x="2916878" y="4413992"/>
            <a:ext cx="6336629" cy="859155"/>
          </a:xfrm>
          <a:prstGeom prst="rect">
            <a:avLst/>
          </a:prstGeom>
          <a:noFill/>
        </p:spPr>
        <p:txBody>
          <a:bodyPr wrap="square" lIns="121899" tIns="60949" rIns="121899" bIns="60949" rtlCol="0">
            <a:spAutoFit/>
          </a:bodyPr>
          <a:lstStyle/>
          <a:p>
            <a:pPr algn="ctr" defTabSz="608965">
              <a:lnSpc>
                <a:spcPct val="150000"/>
              </a:lnSpc>
            </a:pPr>
            <a:r>
              <a:rPr lang="zh-CN" sz="3200" dirty="0">
                <a:solidFill>
                  <a:srgbClr val="203864"/>
                </a:solidFill>
                <a:latin typeface="微软雅黑" panose="020B0503020204020204" pitchFamily="34" charset="-122"/>
                <a:ea typeface="微软雅黑" panose="020B0503020204020204" pitchFamily="34" charset="-122"/>
              </a:rPr>
              <a:t>毕业后，你的出路是什么？</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par>
                          <p:cTn id="8" fill="hold">
                            <p:stCondLst>
                              <p:cond delay="1000"/>
                            </p:stCondLst>
                            <p:childTnLst>
                              <p:par>
                                <p:cTn id="9" presetID="42"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iterate type="wd">
                                    <p:tmPct val="10000"/>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iterate type="wd">
                                    <p:tmPct val="10000"/>
                                  </p:iterate>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ldLvl="0" animBg="1"/>
      <p:bldP spid="2"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7495" y="781860"/>
            <a:ext cx="2504846" cy="2294870"/>
          </a:xfrm>
          <a:prstGeom prst="rect">
            <a:avLst/>
          </a:prstGeom>
        </p:spPr>
      </p:pic>
      <p:sp>
        <p:nvSpPr>
          <p:cNvPr id="49" name="矩形 48"/>
          <p:cNvSpPr/>
          <p:nvPr/>
        </p:nvSpPr>
        <p:spPr>
          <a:xfrm>
            <a:off x="5465538" y="1397151"/>
            <a:ext cx="1148758" cy="1107996"/>
          </a:xfrm>
          <a:prstGeom prst="rect">
            <a:avLst/>
          </a:prstGeom>
        </p:spPr>
        <p:txBody>
          <a:bodyPr wrap="square">
            <a:spAutoFit/>
          </a:bodyPr>
          <a:lstStyle/>
          <a:p>
            <a:pPr algn="ctr"/>
            <a:r>
              <a:rPr lang="en-US" altLang="zh-CN" sz="6600" b="1" dirty="0">
                <a:solidFill>
                  <a:srgbClr val="FE4052"/>
                </a:solidFill>
                <a:ea typeface="微软雅黑" panose="020B0503020204020204" pitchFamily="34" charset="-122"/>
                <a:cs typeface="+mn-ea"/>
                <a:sym typeface="+mn-lt"/>
              </a:rPr>
              <a:t>04</a:t>
            </a:r>
            <a:endParaRPr lang="zh-CN" altLang="en-US" sz="6600" b="1" dirty="0">
              <a:solidFill>
                <a:srgbClr val="FE4052"/>
              </a:solidFill>
              <a:ea typeface="微软雅黑" panose="020B0503020204020204" pitchFamily="34" charset="-122"/>
              <a:cs typeface="+mn-ea"/>
              <a:sym typeface="+mn-lt"/>
            </a:endParaRPr>
          </a:p>
        </p:txBody>
      </p:sp>
      <p:pic>
        <p:nvPicPr>
          <p:cNvPr id="64" name="图片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9597" y="3939947"/>
            <a:ext cx="5460610" cy="1277004"/>
          </a:xfrm>
          <a:prstGeom prst="rect">
            <a:avLst/>
          </a:prstGeom>
        </p:spPr>
      </p:pic>
      <p:sp>
        <p:nvSpPr>
          <p:cNvPr id="66" name="TextBox 11"/>
          <p:cNvSpPr txBox="1"/>
          <p:nvPr/>
        </p:nvSpPr>
        <p:spPr>
          <a:xfrm>
            <a:off x="4058630" y="4578449"/>
            <a:ext cx="3962574" cy="242864"/>
          </a:xfrm>
          <a:prstGeom prst="rect">
            <a:avLst/>
          </a:prstGeom>
          <a:noFill/>
        </p:spPr>
        <p:txBody>
          <a:bodyPr wrap="none" lIns="360000" tIns="0" rIns="0" bIns="0" anchor="b" anchorCtr="0">
            <a:noAutofit/>
          </a:bodyPr>
          <a:lstStyle/>
          <a:p>
            <a:pPr algn="ctr">
              <a:buNone/>
            </a:pPr>
            <a:r>
              <a:rPr lang="en-US" altLang="zh-CN" sz="2800" b="1" dirty="0">
                <a:solidFill>
                  <a:srgbClr val="FE4052"/>
                </a:solidFill>
                <a:latin typeface="微软雅黑" panose="020B0503020204020204" pitchFamily="34" charset="-122"/>
                <a:ea typeface="微软雅黑" panose="020B0503020204020204" pitchFamily="34" charset="-122"/>
              </a:rPr>
              <a:t>ACM</a:t>
            </a:r>
            <a:r>
              <a:rPr lang="zh-CN" altLang="en-US" sz="2800" b="1" dirty="0">
                <a:solidFill>
                  <a:srgbClr val="FE4052"/>
                </a:solidFill>
                <a:latin typeface="微软雅黑" panose="020B0503020204020204" pitchFamily="34" charset="-122"/>
                <a:ea typeface="微软雅黑" panose="020B0503020204020204" pitchFamily="34" charset="-122"/>
              </a:rPr>
              <a:t>协会活动年历</a:t>
            </a:r>
          </a:p>
        </p:txBody>
      </p:sp>
      <p:pic>
        <p:nvPicPr>
          <p:cNvPr id="69" name="图片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158" y="36331"/>
            <a:ext cx="6810375" cy="3686175"/>
          </a:xfrm>
          <a:prstGeom prst="rect">
            <a:avLst/>
          </a:prstGeom>
        </p:spPr>
      </p:pic>
      <p:pic>
        <p:nvPicPr>
          <p:cNvPr id="70" name="图片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8835390" y="4798061"/>
            <a:ext cx="3805831" cy="20599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heel(1)">
                                      <p:cBhvr>
                                        <p:cTn id="7" dur="2000"/>
                                        <p:tgtEl>
                                          <p:spTgt spid="48"/>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p:cTn id="11" dur="500" fill="hold"/>
                                        <p:tgtEl>
                                          <p:spTgt spid="49"/>
                                        </p:tgtEl>
                                        <p:attrNameLst>
                                          <p:attrName>ppt_w</p:attrName>
                                        </p:attrNameLst>
                                      </p:cBhvr>
                                      <p:tavLst>
                                        <p:tav tm="0">
                                          <p:val>
                                            <p:fltVal val="0"/>
                                          </p:val>
                                        </p:tav>
                                        <p:tav tm="100000">
                                          <p:val>
                                            <p:strVal val="#ppt_w"/>
                                          </p:val>
                                        </p:tav>
                                      </p:tavLst>
                                    </p:anim>
                                    <p:anim calcmode="lin" valueType="num">
                                      <p:cBhvr>
                                        <p:cTn id="12" dur="500" fill="hold"/>
                                        <p:tgtEl>
                                          <p:spTgt spid="49"/>
                                        </p:tgtEl>
                                        <p:attrNameLst>
                                          <p:attrName>ppt_h</p:attrName>
                                        </p:attrNameLst>
                                      </p:cBhvr>
                                      <p:tavLst>
                                        <p:tav tm="0">
                                          <p:val>
                                            <p:fltVal val="0"/>
                                          </p:val>
                                        </p:tav>
                                        <p:tav tm="100000">
                                          <p:val>
                                            <p:strVal val="#ppt_h"/>
                                          </p:val>
                                        </p:tav>
                                      </p:tavLst>
                                    </p:anim>
                                    <p:animEffect transition="in" filter="fade">
                                      <p:cBhvr>
                                        <p:cTn id="13" dur="500"/>
                                        <p:tgtEl>
                                          <p:spTgt spid="49"/>
                                        </p:tgtEl>
                                      </p:cBhvr>
                                    </p:animEffect>
                                  </p:childTnLst>
                                </p:cTn>
                              </p:par>
                            </p:childTnLst>
                          </p:cTn>
                        </p:par>
                        <p:par>
                          <p:cTn id="14" fill="hold">
                            <p:stCondLst>
                              <p:cond delay="2500"/>
                            </p:stCondLst>
                            <p:childTnLst>
                              <p:par>
                                <p:cTn id="15" presetID="42" presetClass="entr" presetSubtype="0"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3" name="图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94" y="-1514286"/>
            <a:ext cx="6810375" cy="3686175"/>
          </a:xfrm>
          <a:prstGeom prst="rect">
            <a:avLst/>
          </a:prstGeom>
        </p:spPr>
      </p:pic>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8790305" y="4797426"/>
            <a:ext cx="3805831" cy="2059939"/>
          </a:xfrm>
          <a:prstGeom prst="rect">
            <a:avLst/>
          </a:prstGeom>
        </p:spPr>
      </p:pic>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grpSp>
        <p:nvGrpSpPr>
          <p:cNvPr id="94" name="Group 132"/>
          <p:cNvGrpSpPr/>
          <p:nvPr/>
        </p:nvGrpSpPr>
        <p:grpSpPr bwMode="auto">
          <a:xfrm>
            <a:off x="6095365" y="1700530"/>
            <a:ext cx="1870710" cy="1150620"/>
            <a:chOff x="626102" y="2587962"/>
            <a:chExt cx="1518622" cy="946773"/>
          </a:xfrm>
        </p:grpSpPr>
        <p:sp>
          <p:nvSpPr>
            <p:cNvPr id="95" name="Rectangle 26"/>
            <p:cNvSpPr/>
            <p:nvPr/>
          </p:nvSpPr>
          <p:spPr bwMode="auto">
            <a:xfrm>
              <a:off x="626102" y="2935948"/>
              <a:ext cx="1518622" cy="5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114000"/>
                </a:lnSpc>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对</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ACM</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校队成员开展针对性暑期集训，通过集中训练、以赛代练的模式提高队内整体水平</a:t>
              </a:r>
            </a:p>
          </p:txBody>
        </p:sp>
        <p:sp>
          <p:nvSpPr>
            <p:cNvPr id="96" name="Rectangle 27"/>
            <p:cNvSpPr/>
            <p:nvPr/>
          </p:nvSpPr>
          <p:spPr bwMode="auto">
            <a:xfrm>
              <a:off x="703941" y="2587962"/>
              <a:ext cx="1362945" cy="17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80000"/>
                </a:lnSpc>
                <a:defRPr/>
              </a:pPr>
              <a:r>
                <a:rPr 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7</a:t>
              </a: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月</a:t>
              </a:r>
            </a:p>
          </p:txBody>
        </p:sp>
      </p:grpSp>
      <p:sp>
        <p:nvSpPr>
          <p:cNvPr id="83" name="Freeform 6"/>
          <p:cNvSpPr/>
          <p:nvPr/>
        </p:nvSpPr>
        <p:spPr bwMode="auto">
          <a:xfrm>
            <a:off x="384810" y="2015490"/>
            <a:ext cx="11423015" cy="2993391"/>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rgbClr val="989493"/>
          </a:solidFill>
          <a:ln w="0">
            <a:solidFill>
              <a:schemeClr val="bg1">
                <a:lumMod val="85000"/>
              </a:schemeClr>
            </a:solidFill>
            <a:prstDash val="solid"/>
            <a:round/>
          </a:ln>
          <a:effectLst>
            <a:outerShdw algn="tl" rotWithShape="0">
              <a:srgbClr val="FFFFFF"/>
            </a:outerShdw>
          </a:effectLst>
        </p:spPr>
        <p:txBody>
          <a:bodyPr lIns="98178" tIns="49089" rIns="98178" bIns="49089"/>
          <a:lstStyle/>
          <a:p>
            <a:pPr algn="ctr">
              <a:defRPr/>
            </a:pPr>
            <a:endParaRPr lang="en-US" sz="2200" kern="0" dirty="0">
              <a:solidFill>
                <a:schemeClr val="tx1">
                  <a:lumMod val="65000"/>
                  <a:lumOff val="35000"/>
                </a:schemeClr>
              </a:solidFill>
              <a:latin typeface="微软雅黑" panose="020B0503020204020204" pitchFamily="34" charset="-122"/>
              <a:ea typeface="微软雅黑" panose="020B0503020204020204" pitchFamily="34" charset="-122"/>
              <a:sym typeface="Gill Sans" charset="0"/>
            </a:endParaRPr>
          </a:p>
        </p:txBody>
      </p:sp>
      <p:sp>
        <p:nvSpPr>
          <p:cNvPr id="85" name="Freeform 14"/>
          <p:cNvSpPr/>
          <p:nvPr/>
        </p:nvSpPr>
        <p:spPr bwMode="auto">
          <a:xfrm rot="13500000">
            <a:off x="3691255" y="2130425"/>
            <a:ext cx="1119505" cy="1860550"/>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rgbClr val="989493"/>
          </a:solidFill>
          <a:ln w="0">
            <a:solidFill>
              <a:schemeClr val="bg1">
                <a:lumMod val="85000"/>
              </a:schemeClr>
            </a:solidFill>
            <a:prstDash val="solid"/>
            <a:round/>
          </a:ln>
          <a:effectLst>
            <a:outerShdw algn="tl" rotWithShape="0">
              <a:srgbClr val="FFFFFF"/>
            </a:outerShdw>
          </a:effectLst>
        </p:spPr>
        <p:txBody>
          <a:bodyPr lIns="98178" tIns="49089" rIns="98178" bIns="49089"/>
          <a:lstStyle/>
          <a:p>
            <a:pPr algn="ctr">
              <a:defRPr/>
            </a:pPr>
            <a:endParaRPr lang="en-US" sz="2200" kern="0">
              <a:solidFill>
                <a:schemeClr val="tx1">
                  <a:lumMod val="65000"/>
                  <a:lumOff val="35000"/>
                </a:schemeClr>
              </a:solidFill>
              <a:latin typeface="微软雅黑" panose="020B0503020204020204" pitchFamily="34" charset="-122"/>
              <a:ea typeface="微软雅黑" panose="020B0503020204020204" pitchFamily="34" charset="-122"/>
              <a:sym typeface="Gill Sans" charset="0"/>
            </a:endParaRPr>
          </a:p>
        </p:txBody>
      </p:sp>
      <p:sp>
        <p:nvSpPr>
          <p:cNvPr id="86" name="Freeform 13"/>
          <p:cNvSpPr/>
          <p:nvPr/>
        </p:nvSpPr>
        <p:spPr bwMode="auto">
          <a:xfrm>
            <a:off x="6738620" y="3726180"/>
            <a:ext cx="1656080" cy="42100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89493"/>
          </a:solidFill>
          <a:ln w="0">
            <a:solidFill>
              <a:schemeClr val="bg1">
                <a:lumMod val="85000"/>
              </a:schemeClr>
            </a:solidFill>
            <a:prstDash val="solid"/>
            <a:round/>
          </a:ln>
          <a:effectLst>
            <a:outerShdw algn="tl" rotWithShape="0">
              <a:srgbClr val="FFFFFF"/>
            </a:outerShdw>
          </a:effectLst>
        </p:spPr>
        <p:txBody>
          <a:bodyPr lIns="98178" tIns="49089" rIns="98178" bIns="49089"/>
          <a:lstStyle/>
          <a:p>
            <a:pPr algn="ctr">
              <a:defRPr/>
            </a:pPr>
            <a:endParaRPr lang="en-US" sz="2200" kern="0">
              <a:solidFill>
                <a:schemeClr val="tx1">
                  <a:lumMod val="65000"/>
                  <a:lumOff val="35000"/>
                </a:schemeClr>
              </a:solidFill>
              <a:latin typeface="微软雅黑" panose="020B0503020204020204" pitchFamily="34" charset="-122"/>
              <a:ea typeface="微软雅黑" panose="020B0503020204020204" pitchFamily="34" charset="-122"/>
              <a:sym typeface="Gill Sans" charset="0"/>
            </a:endParaRPr>
          </a:p>
        </p:txBody>
      </p:sp>
      <p:grpSp>
        <p:nvGrpSpPr>
          <p:cNvPr id="87" name="Group 19"/>
          <p:cNvGrpSpPr/>
          <p:nvPr/>
        </p:nvGrpSpPr>
        <p:grpSpPr bwMode="auto">
          <a:xfrm>
            <a:off x="701675" y="3278505"/>
            <a:ext cx="2062480" cy="1257300"/>
            <a:chOff x="464671" y="2667382"/>
            <a:chExt cx="1675682" cy="1033542"/>
          </a:xfrm>
        </p:grpSpPr>
        <p:sp>
          <p:nvSpPr>
            <p:cNvPr id="88" name="Rectangle 26"/>
            <p:cNvSpPr/>
            <p:nvPr/>
          </p:nvSpPr>
          <p:spPr bwMode="auto">
            <a:xfrm>
              <a:off x="464671" y="2954999"/>
              <a:ext cx="1675682" cy="74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114000"/>
                </a:lnSpc>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从大一、大二选拔对算法感兴趣的同学加入</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ACM</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协会算法组，定期开展集训授课（每周两次）</a:t>
              </a:r>
            </a:p>
          </p:txBody>
        </p:sp>
        <p:sp>
          <p:nvSpPr>
            <p:cNvPr id="89" name="Rectangle 27"/>
            <p:cNvSpPr/>
            <p:nvPr/>
          </p:nvSpPr>
          <p:spPr bwMode="auto">
            <a:xfrm>
              <a:off x="619811" y="2667382"/>
              <a:ext cx="1364371" cy="17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80000"/>
                </a:lnSpc>
                <a:defRPr/>
              </a:pPr>
              <a:r>
                <a:rPr 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9</a:t>
              </a: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月</a:t>
              </a:r>
            </a:p>
          </p:txBody>
        </p:sp>
      </p:grpSp>
      <p:sp>
        <p:nvSpPr>
          <p:cNvPr id="90" name="Freeform 13"/>
          <p:cNvSpPr/>
          <p:nvPr/>
        </p:nvSpPr>
        <p:spPr bwMode="auto">
          <a:xfrm rot="5910658">
            <a:off x="7800340" y="2072005"/>
            <a:ext cx="1252855" cy="42672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89493"/>
          </a:solidFill>
          <a:ln w="0">
            <a:solidFill>
              <a:schemeClr val="bg1">
                <a:lumMod val="85000"/>
              </a:schemeClr>
            </a:solidFill>
            <a:prstDash val="solid"/>
            <a:round/>
          </a:ln>
          <a:effectLst>
            <a:outerShdw algn="tl" rotWithShape="0">
              <a:srgbClr val="FFFFFF"/>
            </a:outerShdw>
          </a:effectLst>
        </p:spPr>
        <p:txBody>
          <a:bodyPr lIns="98178" tIns="49089" rIns="98178" bIns="49089"/>
          <a:lstStyle/>
          <a:p>
            <a:pPr algn="ctr">
              <a:defRPr/>
            </a:pPr>
            <a:endParaRPr lang="en-US" sz="2200" kern="0">
              <a:solidFill>
                <a:schemeClr val="tx1">
                  <a:lumMod val="65000"/>
                  <a:lumOff val="35000"/>
                </a:schemeClr>
              </a:solidFill>
              <a:latin typeface="微软雅黑" panose="020B0503020204020204" pitchFamily="34" charset="-122"/>
              <a:ea typeface="微软雅黑" panose="020B0503020204020204" pitchFamily="34" charset="-122"/>
              <a:sym typeface="Gill Sans" charset="0"/>
            </a:endParaRPr>
          </a:p>
        </p:txBody>
      </p:sp>
      <p:grpSp>
        <p:nvGrpSpPr>
          <p:cNvPr id="91" name="Group 129"/>
          <p:cNvGrpSpPr/>
          <p:nvPr/>
        </p:nvGrpSpPr>
        <p:grpSpPr bwMode="auto">
          <a:xfrm>
            <a:off x="2920365" y="1797050"/>
            <a:ext cx="1780540" cy="1139825"/>
            <a:chOff x="632731" y="2390577"/>
            <a:chExt cx="1447065" cy="937482"/>
          </a:xfrm>
        </p:grpSpPr>
        <p:sp>
          <p:nvSpPr>
            <p:cNvPr id="92" name="Rectangle 26"/>
            <p:cNvSpPr/>
            <p:nvPr/>
          </p:nvSpPr>
          <p:spPr bwMode="auto">
            <a:xfrm>
              <a:off x="632731" y="2729533"/>
              <a:ext cx="1447065" cy="59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114000"/>
                </a:lnSpc>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文体周期间，举办计算机学院</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新生杯</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程序设计竞赛，参赛对象为大一、大二学生</a:t>
              </a:r>
            </a:p>
          </p:txBody>
        </p:sp>
        <p:sp>
          <p:nvSpPr>
            <p:cNvPr id="93" name="Rectangle 27"/>
            <p:cNvSpPr/>
            <p:nvPr/>
          </p:nvSpPr>
          <p:spPr bwMode="auto">
            <a:xfrm>
              <a:off x="688983" y="2390577"/>
              <a:ext cx="1362945" cy="17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80000"/>
                </a:lnSpc>
                <a:defRPr/>
              </a:pPr>
              <a:r>
                <a:rPr 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11</a:t>
              </a: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月</a:t>
              </a:r>
            </a:p>
          </p:txBody>
        </p:sp>
      </p:grpSp>
      <p:grpSp>
        <p:nvGrpSpPr>
          <p:cNvPr id="97" name="Group 135"/>
          <p:cNvGrpSpPr/>
          <p:nvPr/>
        </p:nvGrpSpPr>
        <p:grpSpPr bwMode="auto">
          <a:xfrm>
            <a:off x="4000500" y="5612131"/>
            <a:ext cx="2345690" cy="1030605"/>
            <a:chOff x="349106" y="2667382"/>
            <a:chExt cx="1905779" cy="847825"/>
          </a:xfrm>
        </p:grpSpPr>
        <p:sp>
          <p:nvSpPr>
            <p:cNvPr id="98" name="Rectangle 26"/>
            <p:cNvSpPr/>
            <p:nvPr/>
          </p:nvSpPr>
          <p:spPr bwMode="auto">
            <a:xfrm>
              <a:off x="349106" y="2924394"/>
              <a:ext cx="1905779" cy="5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114000"/>
                </a:lnSpc>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学术周期间，举办武汉工程大学</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ACM</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程序设计竞赛，成绩优异的同学可加入</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ACM</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校队</a:t>
              </a:r>
            </a:p>
          </p:txBody>
        </p:sp>
        <p:sp>
          <p:nvSpPr>
            <p:cNvPr id="99" name="Rectangle 27"/>
            <p:cNvSpPr/>
            <p:nvPr/>
          </p:nvSpPr>
          <p:spPr bwMode="auto">
            <a:xfrm>
              <a:off x="619811" y="2667382"/>
              <a:ext cx="1364371" cy="17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80000"/>
                </a:lnSpc>
                <a:defRPr/>
              </a:pPr>
              <a:r>
                <a:rPr 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4</a:t>
              </a: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月</a:t>
              </a:r>
            </a:p>
          </p:txBody>
        </p:sp>
      </p:grpSp>
      <p:grpSp>
        <p:nvGrpSpPr>
          <p:cNvPr id="100" name="Group 138"/>
          <p:cNvGrpSpPr/>
          <p:nvPr/>
        </p:nvGrpSpPr>
        <p:grpSpPr bwMode="auto">
          <a:xfrm>
            <a:off x="7253605" y="4737736"/>
            <a:ext cx="2155190" cy="1082675"/>
            <a:chOff x="430105" y="2667382"/>
            <a:chExt cx="1751005" cy="890524"/>
          </a:xfrm>
        </p:grpSpPr>
        <p:sp>
          <p:nvSpPr>
            <p:cNvPr id="101" name="Rectangle 26"/>
            <p:cNvSpPr/>
            <p:nvPr/>
          </p:nvSpPr>
          <p:spPr bwMode="auto">
            <a:xfrm>
              <a:off x="430105" y="2967183"/>
              <a:ext cx="1751005" cy="59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114000"/>
                </a:lnSpc>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从</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ACM</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校队中选拔队员，组队或个人参加蓝桥杯、天梯赛及</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ACM-ICPC</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区域邀请赛、</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CCPC</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省赛等赛事</a:t>
              </a:r>
            </a:p>
          </p:txBody>
        </p:sp>
        <p:sp>
          <p:nvSpPr>
            <p:cNvPr id="102" name="Rectangle 27"/>
            <p:cNvSpPr/>
            <p:nvPr/>
          </p:nvSpPr>
          <p:spPr bwMode="auto">
            <a:xfrm>
              <a:off x="619811" y="2667382"/>
              <a:ext cx="1364371" cy="171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80000"/>
                </a:lnSpc>
                <a:defRPr/>
              </a:pPr>
              <a:r>
                <a:rPr 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5</a:t>
              </a: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月</a:t>
              </a:r>
            </a:p>
          </p:txBody>
        </p:sp>
      </p:grpSp>
      <p:grpSp>
        <p:nvGrpSpPr>
          <p:cNvPr id="103" name="Group 141"/>
          <p:cNvGrpSpPr/>
          <p:nvPr/>
        </p:nvGrpSpPr>
        <p:grpSpPr bwMode="auto">
          <a:xfrm>
            <a:off x="9563100" y="2902585"/>
            <a:ext cx="2305685" cy="1094105"/>
            <a:chOff x="384189" y="2667382"/>
            <a:chExt cx="1873276" cy="899968"/>
          </a:xfrm>
        </p:grpSpPr>
        <p:sp>
          <p:nvSpPr>
            <p:cNvPr id="104" name="Rectangle 26"/>
            <p:cNvSpPr/>
            <p:nvPr/>
          </p:nvSpPr>
          <p:spPr bwMode="auto">
            <a:xfrm>
              <a:off x="384189" y="2976599"/>
              <a:ext cx="1873276" cy="59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114000"/>
                </a:lnSpc>
                <a:defRPr/>
              </a:pPr>
              <a:r>
                <a:rPr 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ACM</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校队组队参加</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ACM-ICPC</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及</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CCPC</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各赛区网络赛，晋级后选派代表队参加亚洲区域赛现场赛</a:t>
              </a:r>
            </a:p>
          </p:txBody>
        </p:sp>
        <p:sp>
          <p:nvSpPr>
            <p:cNvPr id="105" name="Rectangle 27"/>
            <p:cNvSpPr/>
            <p:nvPr/>
          </p:nvSpPr>
          <p:spPr bwMode="auto">
            <a:xfrm>
              <a:off x="619811" y="2667382"/>
              <a:ext cx="1364371" cy="17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algn="ctr">
                <a:lnSpc>
                  <a:spcPct val="80000"/>
                </a:lnSpc>
                <a:defRPr/>
              </a:pPr>
              <a:r>
                <a:rPr lang="en-US" altLang="zh-CN"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8</a:t>
              </a: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月</a:t>
              </a:r>
              <a:r>
                <a:rPr lang="en-US" altLang="zh-CN"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-10</a:t>
              </a: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Bebas Neue" charset="0"/>
                  <a:sym typeface="Bebas Neue" charset="0"/>
                </a:rPr>
                <a:t>月</a:t>
              </a:r>
            </a:p>
          </p:txBody>
        </p:sp>
      </p:grpSp>
      <p:grpSp>
        <p:nvGrpSpPr>
          <p:cNvPr id="3" name="组合 2">
            <a:extLst>
              <a:ext uri="{FF2B5EF4-FFF2-40B4-BE49-F238E27FC236}">
                <a16:creationId xmlns:a16="http://schemas.microsoft.com/office/drawing/2014/main" id="{B53593E6-359F-4BFA-8718-A6B9F96EBAB7}"/>
              </a:ext>
            </a:extLst>
          </p:cNvPr>
          <p:cNvGrpSpPr/>
          <p:nvPr/>
        </p:nvGrpSpPr>
        <p:grpSpPr>
          <a:xfrm>
            <a:off x="1329690" y="2256790"/>
            <a:ext cx="801370" cy="801370"/>
            <a:chOff x="1329690" y="2256790"/>
            <a:chExt cx="801370" cy="801370"/>
          </a:xfrm>
        </p:grpSpPr>
        <p:sp>
          <p:nvSpPr>
            <p:cNvPr id="84" name="Oval 53"/>
            <p:cNvSpPr>
              <a:spLocks noChangeArrowheads="1"/>
            </p:cNvSpPr>
            <p:nvPr/>
          </p:nvSpPr>
          <p:spPr bwMode="auto">
            <a:xfrm>
              <a:off x="1329690" y="2256790"/>
              <a:ext cx="801370" cy="801370"/>
            </a:xfrm>
            <a:prstGeom prst="ellipse">
              <a:avLst/>
            </a:prstGeom>
            <a:solidFill>
              <a:srgbClr val="2D6B8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6" name="Freeform 7"/>
            <p:cNvSpPr>
              <a:spLocks noEditPoints="1"/>
            </p:cNvSpPr>
            <p:nvPr/>
          </p:nvSpPr>
          <p:spPr bwMode="auto">
            <a:xfrm>
              <a:off x="1545907" y="2481580"/>
              <a:ext cx="368935" cy="337820"/>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a:effectLst>
              <a:outerShdw blurRad="50800" dist="38100" dir="5400000" algn="t" rotWithShape="0">
                <a:prstClr val="black">
                  <a:alpha val="40000"/>
                </a:prstClr>
              </a:outerShdw>
            </a:effectLst>
          </p:spPr>
          <p:txBody>
            <a:bodyPr lIns="91413" tIns="45706" rIns="91413" bIns="45706"/>
            <a:lstStyle/>
            <a:p>
              <a:pPr algn="ctr">
                <a:defRPr/>
              </a:pPr>
              <a:endParaRPr lang="en-US" sz="2200" kern="0" dirty="0">
                <a:solidFill>
                  <a:schemeClr val="tx1">
                    <a:lumMod val="65000"/>
                    <a:lumOff val="35000"/>
                  </a:schemeClr>
                </a:solidFill>
                <a:latin typeface="微软雅黑" panose="020B0503020204020204" pitchFamily="34" charset="-122"/>
                <a:ea typeface="微软雅黑" panose="020B0503020204020204" pitchFamily="34" charset="-122"/>
                <a:sym typeface="Gill Sans" charset="0"/>
              </a:endParaRPr>
            </a:p>
          </p:txBody>
        </p:sp>
      </p:grpSp>
      <p:grpSp>
        <p:nvGrpSpPr>
          <p:cNvPr id="4" name="组合 3">
            <a:extLst>
              <a:ext uri="{FF2B5EF4-FFF2-40B4-BE49-F238E27FC236}">
                <a16:creationId xmlns:a16="http://schemas.microsoft.com/office/drawing/2014/main" id="{6F93F18F-410D-4506-BA76-1ED75DE88CD7}"/>
              </a:ext>
            </a:extLst>
          </p:cNvPr>
          <p:cNvGrpSpPr/>
          <p:nvPr/>
        </p:nvGrpSpPr>
        <p:grpSpPr>
          <a:xfrm>
            <a:off x="4700905" y="2270760"/>
            <a:ext cx="801370" cy="801370"/>
            <a:chOff x="4700905" y="2270760"/>
            <a:chExt cx="801370" cy="801370"/>
          </a:xfrm>
        </p:grpSpPr>
        <p:sp>
          <p:nvSpPr>
            <p:cNvPr id="107" name="Oval 53"/>
            <p:cNvSpPr>
              <a:spLocks noChangeArrowheads="1"/>
            </p:cNvSpPr>
            <p:nvPr/>
          </p:nvSpPr>
          <p:spPr bwMode="auto">
            <a:xfrm>
              <a:off x="4700905" y="2270760"/>
              <a:ext cx="801370" cy="801370"/>
            </a:xfrm>
            <a:prstGeom prst="ellipse">
              <a:avLst/>
            </a:prstGeom>
            <a:solidFill>
              <a:srgbClr val="FE405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8" name="Freeform 8"/>
            <p:cNvSpPr>
              <a:spLocks noEditPoints="1"/>
            </p:cNvSpPr>
            <p:nvPr/>
          </p:nvSpPr>
          <p:spPr bwMode="auto">
            <a:xfrm>
              <a:off x="5003165" y="2488565"/>
              <a:ext cx="248920" cy="367030"/>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a:effectLst>
              <a:outerShdw blurRad="50800" dist="38100" dir="5400000" algn="t" rotWithShape="0">
                <a:prstClr val="black">
                  <a:alpha val="40000"/>
                </a:prstClr>
              </a:outerShdw>
            </a:effectLst>
          </p:spPr>
          <p:txBody>
            <a:bodyPr lIns="91413" tIns="45706" rIns="91413" bIns="45706"/>
            <a:lstStyle/>
            <a:p>
              <a:pPr algn="ctr">
                <a:defRPr/>
              </a:pPr>
              <a:endParaRPr lang="en-US" sz="2200" kern="0">
                <a:solidFill>
                  <a:schemeClr val="tx1">
                    <a:lumMod val="65000"/>
                    <a:lumOff val="35000"/>
                  </a:schemeClr>
                </a:solidFill>
                <a:latin typeface="微软雅黑" panose="020B0503020204020204" pitchFamily="34" charset="-122"/>
                <a:ea typeface="微软雅黑" panose="020B0503020204020204" pitchFamily="34" charset="-122"/>
                <a:sym typeface="Gill Sans" charset="0"/>
              </a:endParaRPr>
            </a:p>
          </p:txBody>
        </p:sp>
      </p:grpSp>
      <p:grpSp>
        <p:nvGrpSpPr>
          <p:cNvPr id="5" name="组合 4">
            <a:extLst>
              <a:ext uri="{FF2B5EF4-FFF2-40B4-BE49-F238E27FC236}">
                <a16:creationId xmlns:a16="http://schemas.microsoft.com/office/drawing/2014/main" id="{E3EDE096-80F2-4CE1-B2C0-B9F47C5E583F}"/>
              </a:ext>
            </a:extLst>
          </p:cNvPr>
          <p:cNvGrpSpPr/>
          <p:nvPr/>
        </p:nvGrpSpPr>
        <p:grpSpPr>
          <a:xfrm>
            <a:off x="4845685" y="4666616"/>
            <a:ext cx="728345" cy="728980"/>
            <a:chOff x="4845685" y="4666616"/>
            <a:chExt cx="728345" cy="728980"/>
          </a:xfrm>
        </p:grpSpPr>
        <p:sp>
          <p:nvSpPr>
            <p:cNvPr id="109" name="Oval 53"/>
            <p:cNvSpPr>
              <a:spLocks noChangeArrowheads="1"/>
            </p:cNvSpPr>
            <p:nvPr/>
          </p:nvSpPr>
          <p:spPr bwMode="auto">
            <a:xfrm>
              <a:off x="4845685" y="4666616"/>
              <a:ext cx="728345" cy="728980"/>
            </a:xfrm>
            <a:prstGeom prst="ellipse">
              <a:avLst/>
            </a:prstGeom>
            <a:solidFill>
              <a:srgbClr val="30BAA0"/>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1" name="Freeform 10"/>
            <p:cNvSpPr>
              <a:spLocks noEditPoints="1"/>
            </p:cNvSpPr>
            <p:nvPr/>
          </p:nvSpPr>
          <p:spPr bwMode="auto">
            <a:xfrm>
              <a:off x="5055870" y="4907281"/>
              <a:ext cx="322580" cy="247015"/>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a:effectLst>
              <a:outerShdw blurRad="50800" dist="38100" dir="5400000" algn="t" rotWithShape="0">
                <a:prstClr val="black">
                  <a:alpha val="40000"/>
                </a:prstClr>
              </a:outerShdw>
            </a:effectLst>
          </p:spPr>
          <p:txBody>
            <a:bodyPr lIns="91413" tIns="45706" rIns="91413" bIns="45706"/>
            <a:lstStyle/>
            <a:p>
              <a:pPr algn="ctr">
                <a:defRPr/>
              </a:pPr>
              <a:endParaRPr lang="en-US" sz="2200" kern="0">
                <a:solidFill>
                  <a:schemeClr val="tx1">
                    <a:lumMod val="65000"/>
                    <a:lumOff val="35000"/>
                  </a:schemeClr>
                </a:solidFill>
                <a:latin typeface="微软雅黑" panose="020B0503020204020204" pitchFamily="34" charset="-122"/>
                <a:ea typeface="微软雅黑" panose="020B0503020204020204" pitchFamily="34" charset="-122"/>
                <a:sym typeface="Gill Sans" charset="0"/>
              </a:endParaRPr>
            </a:p>
          </p:txBody>
        </p:sp>
      </p:grpSp>
      <p:grpSp>
        <p:nvGrpSpPr>
          <p:cNvPr id="112" name="组合 111"/>
          <p:cNvGrpSpPr/>
          <p:nvPr/>
        </p:nvGrpSpPr>
        <p:grpSpPr>
          <a:xfrm>
            <a:off x="7966710" y="3731895"/>
            <a:ext cx="728345" cy="728980"/>
            <a:chOff x="6609003" y="2794856"/>
            <a:chExt cx="599168" cy="599318"/>
          </a:xfrm>
          <a:solidFill>
            <a:srgbClr val="30BAA0"/>
          </a:solidFill>
          <a:effectLst/>
        </p:grpSpPr>
        <p:sp>
          <p:nvSpPr>
            <p:cNvPr id="113" name="Oval 53"/>
            <p:cNvSpPr>
              <a:spLocks noChangeArrowheads="1"/>
            </p:cNvSpPr>
            <p:nvPr/>
          </p:nvSpPr>
          <p:spPr bwMode="auto">
            <a:xfrm>
              <a:off x="6609003" y="2794856"/>
              <a:ext cx="599168" cy="599318"/>
            </a:xfrm>
            <a:prstGeom prst="ellipse">
              <a:avLst/>
            </a:prstGeom>
            <a:solidFill>
              <a:srgbClr val="FA6A31"/>
            </a:solidFill>
            <a:ln w="57150">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4" name="Freeform 6"/>
            <p:cNvSpPr>
              <a:spLocks noEditPoints="1"/>
            </p:cNvSpPr>
            <p:nvPr/>
          </p:nvSpPr>
          <p:spPr bwMode="auto">
            <a:xfrm>
              <a:off x="6743700" y="2987675"/>
              <a:ext cx="322263" cy="211138"/>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lIns="91413" tIns="45706" rIns="91413" bIns="45706"/>
            <a:lstStyle/>
            <a:p>
              <a:pPr algn="ctr">
                <a:defRPr/>
              </a:pPr>
              <a:endParaRPr lang="en-US" sz="2200" kern="0">
                <a:solidFill>
                  <a:schemeClr val="tx1">
                    <a:lumMod val="65000"/>
                    <a:lumOff val="35000"/>
                  </a:schemeClr>
                </a:solidFill>
                <a:latin typeface="微软雅黑" panose="020B0503020204020204" pitchFamily="34" charset="-122"/>
                <a:ea typeface="微软雅黑" panose="020B0503020204020204" pitchFamily="34" charset="-122"/>
                <a:sym typeface="Gill Sans" charset="0"/>
              </a:endParaRPr>
            </a:p>
          </p:txBody>
        </p:sp>
      </p:grpSp>
      <p:grpSp>
        <p:nvGrpSpPr>
          <p:cNvPr id="6" name="组合 5">
            <a:extLst>
              <a:ext uri="{FF2B5EF4-FFF2-40B4-BE49-F238E27FC236}">
                <a16:creationId xmlns:a16="http://schemas.microsoft.com/office/drawing/2014/main" id="{B0B52381-BFCE-4E87-BB39-103A3D988AF3}"/>
              </a:ext>
            </a:extLst>
          </p:cNvPr>
          <p:cNvGrpSpPr/>
          <p:nvPr/>
        </p:nvGrpSpPr>
        <p:grpSpPr>
          <a:xfrm>
            <a:off x="10315575" y="1680210"/>
            <a:ext cx="801370" cy="801370"/>
            <a:chOff x="10315575" y="1680210"/>
            <a:chExt cx="801370" cy="801370"/>
          </a:xfrm>
        </p:grpSpPr>
        <p:sp>
          <p:nvSpPr>
            <p:cNvPr id="110" name="Oval 53"/>
            <p:cNvSpPr>
              <a:spLocks noChangeArrowheads="1"/>
            </p:cNvSpPr>
            <p:nvPr/>
          </p:nvSpPr>
          <p:spPr bwMode="auto">
            <a:xfrm>
              <a:off x="10315575" y="1680210"/>
              <a:ext cx="801370" cy="801370"/>
            </a:xfrm>
            <a:prstGeom prst="ellipse">
              <a:avLst/>
            </a:prstGeom>
            <a:solidFill>
              <a:srgbClr val="0070C0"/>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5" name="组合 114"/>
            <p:cNvGrpSpPr/>
            <p:nvPr/>
          </p:nvGrpSpPr>
          <p:grpSpPr>
            <a:xfrm>
              <a:off x="10471151" y="1891030"/>
              <a:ext cx="446407" cy="379730"/>
              <a:chOff x="5933003" y="2830391"/>
              <a:chExt cx="500410" cy="425843"/>
            </a:xfrm>
            <a:solidFill>
              <a:schemeClr val="bg1"/>
            </a:solidFill>
            <a:effectLst>
              <a:outerShdw blurRad="50800" dist="38100" dir="5400000" algn="t" rotWithShape="0">
                <a:prstClr val="black">
                  <a:alpha val="40000"/>
                </a:prstClr>
              </a:outerShdw>
            </a:effectLst>
          </p:grpSpPr>
          <p:sp>
            <p:nvSpPr>
              <p:cNvPr id="116" name="Freeform 16"/>
              <p:cNvSpPr>
                <a:spLocks noEditPoints="1"/>
              </p:cNvSpPr>
              <p:nvPr/>
            </p:nvSpPr>
            <p:spPr bwMode="auto">
              <a:xfrm>
                <a:off x="5933003"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9" tIns="34295" rIns="68589" bIns="34295"/>
              <a:lstStyle/>
              <a:p>
                <a:pPr>
                  <a:defRPr/>
                </a:pPr>
                <a:endParaRPr lang="zh-CN" altLang="en-US" sz="1800">
                  <a:solidFill>
                    <a:schemeClr val="tx1">
                      <a:lumMod val="65000"/>
                      <a:lumOff val="35000"/>
                    </a:schemeClr>
                  </a:solidFill>
                </a:endParaRPr>
              </a:p>
            </p:txBody>
          </p:sp>
          <p:sp>
            <p:nvSpPr>
              <p:cNvPr id="117"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9" tIns="34295" rIns="68589" bIns="34295"/>
              <a:lstStyle/>
              <a:p>
                <a:pPr>
                  <a:defRPr/>
                </a:pPr>
                <a:endParaRPr lang="zh-CN" altLang="en-US" sz="1800">
                  <a:solidFill>
                    <a:schemeClr val="tx1">
                      <a:lumMod val="65000"/>
                      <a:lumOff val="35000"/>
                    </a:schemeClr>
                  </a:solidFill>
                </a:endParaRPr>
              </a:p>
            </p:txBody>
          </p:sp>
        </p:grpSp>
      </p:grpSp>
      <p:grpSp>
        <p:nvGrpSpPr>
          <p:cNvPr id="118" name="组合 117"/>
          <p:cNvGrpSpPr/>
          <p:nvPr/>
        </p:nvGrpSpPr>
        <p:grpSpPr>
          <a:xfrm>
            <a:off x="7962265" y="1246505"/>
            <a:ext cx="662305" cy="662305"/>
            <a:chOff x="6385569" y="1006279"/>
            <a:chExt cx="544698" cy="544835"/>
          </a:xfrm>
          <a:solidFill>
            <a:srgbClr val="30BAA0"/>
          </a:solidFill>
          <a:effectLst/>
        </p:grpSpPr>
        <p:sp>
          <p:nvSpPr>
            <p:cNvPr id="119" name="Oval 53"/>
            <p:cNvSpPr>
              <a:spLocks noChangeArrowheads="1"/>
            </p:cNvSpPr>
            <p:nvPr/>
          </p:nvSpPr>
          <p:spPr bwMode="auto">
            <a:xfrm>
              <a:off x="6385569" y="1006279"/>
              <a:ext cx="544698" cy="544835"/>
            </a:xfrm>
            <a:prstGeom prst="ellipse">
              <a:avLst/>
            </a:prstGeom>
            <a:solidFill>
              <a:srgbClr val="92D050"/>
            </a:solidFill>
            <a:ln w="57150">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0" name="Freeform 9"/>
            <p:cNvSpPr>
              <a:spLocks noEditPoints="1"/>
            </p:cNvSpPr>
            <p:nvPr/>
          </p:nvSpPr>
          <p:spPr bwMode="auto">
            <a:xfrm>
              <a:off x="6538913" y="1166813"/>
              <a:ext cx="266700" cy="196850"/>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lIns="91413" tIns="45706" rIns="91413" bIns="45706"/>
            <a:lstStyle/>
            <a:p>
              <a:pPr algn="ctr">
                <a:defRPr/>
              </a:pPr>
              <a:endParaRPr lang="en-US" sz="2200" kern="0">
                <a:solidFill>
                  <a:schemeClr val="tx1">
                    <a:lumMod val="65000"/>
                    <a:lumOff val="35000"/>
                  </a:schemeClr>
                </a:solidFill>
                <a:latin typeface="微软雅黑" panose="020B0503020204020204" pitchFamily="34" charset="-122"/>
                <a:ea typeface="微软雅黑" panose="020B0503020204020204" pitchFamily="34" charset="-122"/>
                <a:sym typeface="Gill Sans" charset="0"/>
              </a:endParaRPr>
            </a:p>
          </p:txBody>
        </p:sp>
      </p:grpSp>
      <p:grpSp>
        <p:nvGrpSpPr>
          <p:cNvPr id="45" name="组合 55"/>
          <p:cNvGrpSpPr/>
          <p:nvPr/>
        </p:nvGrpSpPr>
        <p:grpSpPr bwMode="auto">
          <a:xfrm>
            <a:off x="4193818" y="177245"/>
            <a:ext cx="3573065" cy="696471"/>
            <a:chOff x="3791743" y="5346472"/>
            <a:chExt cx="5833187" cy="1152803"/>
          </a:xfrm>
          <a:effectLst/>
        </p:grpSpPr>
        <p:sp>
          <p:nvSpPr>
            <p:cNvPr id="46" name="任意多边形 166"/>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47" name="圆角矩形 165"/>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dist">
                <a:buNone/>
              </a:pPr>
              <a:r>
                <a:rPr lang="en-US" altLang="zh-CN" b="1" dirty="0">
                  <a:solidFill>
                    <a:srgbClr val="FE4052"/>
                  </a:solidFill>
                  <a:latin typeface="微软雅黑" panose="020B0503020204020204" pitchFamily="34" charset="-122"/>
                  <a:ea typeface="微软雅黑" panose="020B0503020204020204" pitchFamily="34" charset="-122"/>
                </a:rPr>
                <a:t>ACM</a:t>
              </a:r>
              <a:r>
                <a:rPr lang="zh-CN" altLang="en-US" b="1" dirty="0">
                  <a:solidFill>
                    <a:srgbClr val="FE4052"/>
                  </a:solidFill>
                  <a:latin typeface="微软雅黑" panose="020B0503020204020204" pitchFamily="34" charset="-122"/>
                  <a:ea typeface="微软雅黑" panose="020B0503020204020204" pitchFamily="34" charset="-122"/>
                </a:rPr>
                <a:t>协会活动年历</a:t>
              </a:r>
            </a:p>
          </p:txBody>
        </p:sp>
        <p:sp>
          <p:nvSpPr>
            <p:cNvPr id="48" name="圆角矩形 167"/>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left)">
                                      <p:cBhvr>
                                        <p:cTn id="11" dur="5000"/>
                                        <p:tgtEl>
                                          <p:spTgt spid="83"/>
                                        </p:tgtEl>
                                      </p:cBhvr>
                                    </p:animEffect>
                                  </p:childTnLst>
                                </p:cTn>
                              </p:par>
                              <p:par>
                                <p:cTn id="12" presetID="22" presetClass="entr" presetSubtype="8" fill="hold" nodeType="withEffect">
                                  <p:stCondLst>
                                    <p:cond delay="25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42" presetClass="entr" presetSubtype="0" fill="hold" nodeType="withEffect">
                                  <p:stCondLst>
                                    <p:cond delay="25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1000"/>
                                        <p:tgtEl>
                                          <p:spTgt spid="87"/>
                                        </p:tgtEl>
                                      </p:cBhvr>
                                    </p:animEffect>
                                    <p:anim calcmode="lin" valueType="num">
                                      <p:cBhvr>
                                        <p:cTn id="18" dur="1000" fill="hold"/>
                                        <p:tgtEl>
                                          <p:spTgt spid="87"/>
                                        </p:tgtEl>
                                        <p:attrNameLst>
                                          <p:attrName>ppt_x</p:attrName>
                                        </p:attrNameLst>
                                      </p:cBhvr>
                                      <p:tavLst>
                                        <p:tav tm="0">
                                          <p:val>
                                            <p:strVal val="#ppt_x"/>
                                          </p:val>
                                        </p:tav>
                                        <p:tav tm="100000">
                                          <p:val>
                                            <p:strVal val="#ppt_x"/>
                                          </p:val>
                                        </p:tav>
                                      </p:tavLst>
                                    </p:anim>
                                    <p:anim calcmode="lin" valueType="num">
                                      <p:cBhvr>
                                        <p:cTn id="19" dur="1000" fill="hold"/>
                                        <p:tgtEl>
                                          <p:spTgt spid="87"/>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1150"/>
                                  </p:stCondLst>
                                  <p:childTnLst>
                                    <p:set>
                                      <p:cBhvr>
                                        <p:cTn id="21" dur="1" fill="hold">
                                          <p:stCondLst>
                                            <p:cond delay="0"/>
                                          </p:stCondLst>
                                        </p:cTn>
                                        <p:tgtEl>
                                          <p:spTgt spid="85"/>
                                        </p:tgtEl>
                                        <p:attrNameLst>
                                          <p:attrName>style.visibility</p:attrName>
                                        </p:attrNameLst>
                                      </p:cBhvr>
                                      <p:to>
                                        <p:strVal val="visible"/>
                                      </p:to>
                                    </p:set>
                                    <p:animEffect transition="in" filter="wipe(left)">
                                      <p:cBhvr>
                                        <p:cTn id="22" dur="500"/>
                                        <p:tgtEl>
                                          <p:spTgt spid="85"/>
                                        </p:tgtEl>
                                      </p:cBhvr>
                                    </p:animEffect>
                                  </p:childTnLst>
                                </p:cTn>
                              </p:par>
                              <p:par>
                                <p:cTn id="23" presetID="22" presetClass="entr" presetSubtype="8" fill="hold" nodeType="withEffect">
                                  <p:stCondLst>
                                    <p:cond delay="160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42" presetClass="entr" presetSubtype="0" fill="hold" nodeType="withEffect">
                                  <p:stCondLst>
                                    <p:cond delay="160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1000"/>
                                        <p:tgtEl>
                                          <p:spTgt spid="91"/>
                                        </p:tgtEl>
                                      </p:cBhvr>
                                    </p:animEffect>
                                    <p:anim calcmode="lin" valueType="num">
                                      <p:cBhvr>
                                        <p:cTn id="29" dur="1000" fill="hold"/>
                                        <p:tgtEl>
                                          <p:spTgt spid="91"/>
                                        </p:tgtEl>
                                        <p:attrNameLst>
                                          <p:attrName>ppt_x</p:attrName>
                                        </p:attrNameLst>
                                      </p:cBhvr>
                                      <p:tavLst>
                                        <p:tav tm="0">
                                          <p:val>
                                            <p:strVal val="#ppt_x"/>
                                          </p:val>
                                        </p:tav>
                                        <p:tav tm="100000">
                                          <p:val>
                                            <p:strVal val="#ppt_x"/>
                                          </p:val>
                                        </p:tav>
                                      </p:tavLst>
                                    </p:anim>
                                    <p:anim calcmode="lin" valueType="num">
                                      <p:cBhvr>
                                        <p:cTn id="30" dur="1000" fill="hold"/>
                                        <p:tgtEl>
                                          <p:spTgt spid="91"/>
                                        </p:tgtEl>
                                        <p:attrNameLst>
                                          <p:attrName>ppt_y</p:attrName>
                                        </p:attrNameLst>
                                      </p:cBhvr>
                                      <p:tavLst>
                                        <p:tav tm="0">
                                          <p:val>
                                            <p:strVal val="#ppt_y+.1"/>
                                          </p:val>
                                        </p:tav>
                                        <p:tav tm="100000">
                                          <p:val>
                                            <p:strVal val="#ppt_y"/>
                                          </p:val>
                                        </p:tav>
                                      </p:tavLst>
                                    </p:anim>
                                  </p:childTnLst>
                                </p:cTn>
                              </p:par>
                              <p:par>
                                <p:cTn id="31" presetID="22" presetClass="entr" presetSubtype="8" fill="hold" nodeType="withEffect">
                                  <p:stCondLst>
                                    <p:cond delay="175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42" presetClass="entr" presetSubtype="0" fill="hold" nodeType="withEffect">
                                  <p:stCondLst>
                                    <p:cond delay="1750"/>
                                  </p:stCondLst>
                                  <p:childTnLst>
                                    <p:set>
                                      <p:cBhvr>
                                        <p:cTn id="35" dur="1" fill="hold">
                                          <p:stCondLst>
                                            <p:cond delay="0"/>
                                          </p:stCondLst>
                                        </p:cTn>
                                        <p:tgtEl>
                                          <p:spTgt spid="97"/>
                                        </p:tgtEl>
                                        <p:attrNameLst>
                                          <p:attrName>style.visibility</p:attrName>
                                        </p:attrNameLst>
                                      </p:cBhvr>
                                      <p:to>
                                        <p:strVal val="visible"/>
                                      </p:to>
                                    </p:set>
                                    <p:animEffect transition="in" filter="fade">
                                      <p:cBhvr>
                                        <p:cTn id="36" dur="1000"/>
                                        <p:tgtEl>
                                          <p:spTgt spid="97"/>
                                        </p:tgtEl>
                                      </p:cBhvr>
                                    </p:animEffect>
                                    <p:anim calcmode="lin" valueType="num">
                                      <p:cBhvr>
                                        <p:cTn id="37" dur="1000" fill="hold"/>
                                        <p:tgtEl>
                                          <p:spTgt spid="97"/>
                                        </p:tgtEl>
                                        <p:attrNameLst>
                                          <p:attrName>ppt_x</p:attrName>
                                        </p:attrNameLst>
                                      </p:cBhvr>
                                      <p:tavLst>
                                        <p:tav tm="0">
                                          <p:val>
                                            <p:strVal val="#ppt_x"/>
                                          </p:val>
                                        </p:tav>
                                        <p:tav tm="100000">
                                          <p:val>
                                            <p:strVal val="#ppt_x"/>
                                          </p:val>
                                        </p:tav>
                                      </p:tavLst>
                                    </p:anim>
                                    <p:anim calcmode="lin" valueType="num">
                                      <p:cBhvr>
                                        <p:cTn id="38" dur="1000" fill="hold"/>
                                        <p:tgtEl>
                                          <p:spTgt spid="97"/>
                                        </p:tgtEl>
                                        <p:attrNameLst>
                                          <p:attrName>ppt_y</p:attrName>
                                        </p:attrNameLst>
                                      </p:cBhvr>
                                      <p:tavLst>
                                        <p:tav tm="0">
                                          <p:val>
                                            <p:strVal val="#ppt_y+.1"/>
                                          </p:val>
                                        </p:tav>
                                        <p:tav tm="100000">
                                          <p:val>
                                            <p:strVal val="#ppt_y"/>
                                          </p:val>
                                        </p:tav>
                                      </p:tavLst>
                                    </p:anim>
                                  </p:childTnLst>
                                </p:cTn>
                              </p:par>
                              <p:par>
                                <p:cTn id="39" presetID="22" presetClass="entr" presetSubtype="8" fill="hold" grpId="0" nodeType="withEffect">
                                  <p:stCondLst>
                                    <p:cond delay="2400"/>
                                  </p:stCondLst>
                                  <p:childTnLst>
                                    <p:set>
                                      <p:cBhvr>
                                        <p:cTn id="40" dur="1" fill="hold">
                                          <p:stCondLst>
                                            <p:cond delay="0"/>
                                          </p:stCondLst>
                                        </p:cTn>
                                        <p:tgtEl>
                                          <p:spTgt spid="86"/>
                                        </p:tgtEl>
                                        <p:attrNameLst>
                                          <p:attrName>style.visibility</p:attrName>
                                        </p:attrNameLst>
                                      </p:cBhvr>
                                      <p:to>
                                        <p:strVal val="visible"/>
                                      </p:to>
                                    </p:set>
                                    <p:animEffect transition="in" filter="wipe(left)">
                                      <p:cBhvr>
                                        <p:cTn id="41" dur="500"/>
                                        <p:tgtEl>
                                          <p:spTgt spid="86"/>
                                        </p:tgtEl>
                                      </p:cBhvr>
                                    </p:animEffect>
                                  </p:childTnLst>
                                </p:cTn>
                              </p:par>
                              <p:par>
                                <p:cTn id="42" presetID="22" presetClass="entr" presetSubtype="8" fill="hold" nodeType="withEffect">
                                  <p:stCondLst>
                                    <p:cond delay="2900"/>
                                  </p:stCondLst>
                                  <p:childTnLst>
                                    <p:set>
                                      <p:cBhvr>
                                        <p:cTn id="43" dur="1" fill="hold">
                                          <p:stCondLst>
                                            <p:cond delay="0"/>
                                          </p:stCondLst>
                                        </p:cTn>
                                        <p:tgtEl>
                                          <p:spTgt spid="112"/>
                                        </p:tgtEl>
                                        <p:attrNameLst>
                                          <p:attrName>style.visibility</p:attrName>
                                        </p:attrNameLst>
                                      </p:cBhvr>
                                      <p:to>
                                        <p:strVal val="visible"/>
                                      </p:to>
                                    </p:set>
                                    <p:animEffect transition="in" filter="wipe(left)">
                                      <p:cBhvr>
                                        <p:cTn id="44" dur="500"/>
                                        <p:tgtEl>
                                          <p:spTgt spid="112"/>
                                        </p:tgtEl>
                                      </p:cBhvr>
                                    </p:animEffect>
                                  </p:childTnLst>
                                </p:cTn>
                              </p:par>
                              <p:par>
                                <p:cTn id="45" presetID="42" presetClass="entr" presetSubtype="0" fill="hold" nodeType="withEffect">
                                  <p:stCondLst>
                                    <p:cond delay="290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1000"/>
                                        <p:tgtEl>
                                          <p:spTgt spid="94"/>
                                        </p:tgtEl>
                                      </p:cBhvr>
                                    </p:animEffect>
                                    <p:anim calcmode="lin" valueType="num">
                                      <p:cBhvr>
                                        <p:cTn id="48" dur="1000" fill="hold"/>
                                        <p:tgtEl>
                                          <p:spTgt spid="94"/>
                                        </p:tgtEl>
                                        <p:attrNameLst>
                                          <p:attrName>ppt_x</p:attrName>
                                        </p:attrNameLst>
                                      </p:cBhvr>
                                      <p:tavLst>
                                        <p:tav tm="0">
                                          <p:val>
                                            <p:strVal val="#ppt_x"/>
                                          </p:val>
                                        </p:tav>
                                        <p:tav tm="100000">
                                          <p:val>
                                            <p:strVal val="#ppt_x"/>
                                          </p:val>
                                        </p:tav>
                                      </p:tavLst>
                                    </p:anim>
                                    <p:anim calcmode="lin" valueType="num">
                                      <p:cBhvr>
                                        <p:cTn id="49" dur="1000" fill="hold"/>
                                        <p:tgtEl>
                                          <p:spTgt spid="94"/>
                                        </p:tgtEl>
                                        <p:attrNameLst>
                                          <p:attrName>ppt_y</p:attrName>
                                        </p:attrNameLst>
                                      </p:cBhvr>
                                      <p:tavLst>
                                        <p:tav tm="0">
                                          <p:val>
                                            <p:strVal val="#ppt_y+.1"/>
                                          </p:val>
                                        </p:tav>
                                        <p:tav tm="100000">
                                          <p:val>
                                            <p:strVal val="#ppt_y"/>
                                          </p:val>
                                        </p:tav>
                                      </p:tavLst>
                                    </p:anim>
                                  </p:childTnLst>
                                </p:cTn>
                              </p:par>
                              <p:par>
                                <p:cTn id="50" presetID="22" presetClass="entr" presetSubtype="4" fill="hold" grpId="0" nodeType="withEffect">
                                  <p:stCondLst>
                                    <p:cond delay="3000"/>
                                  </p:stCondLst>
                                  <p:childTnLst>
                                    <p:set>
                                      <p:cBhvr>
                                        <p:cTn id="51" dur="1" fill="hold">
                                          <p:stCondLst>
                                            <p:cond delay="0"/>
                                          </p:stCondLst>
                                        </p:cTn>
                                        <p:tgtEl>
                                          <p:spTgt spid="90"/>
                                        </p:tgtEl>
                                        <p:attrNameLst>
                                          <p:attrName>style.visibility</p:attrName>
                                        </p:attrNameLst>
                                      </p:cBhvr>
                                      <p:to>
                                        <p:strVal val="visible"/>
                                      </p:to>
                                    </p:set>
                                    <p:animEffect transition="in" filter="wipe(down)">
                                      <p:cBhvr>
                                        <p:cTn id="52" dur="500"/>
                                        <p:tgtEl>
                                          <p:spTgt spid="90"/>
                                        </p:tgtEl>
                                      </p:cBhvr>
                                    </p:animEffect>
                                  </p:childTnLst>
                                </p:cTn>
                              </p:par>
                              <p:par>
                                <p:cTn id="53" presetID="22" presetClass="entr" presetSubtype="8" fill="hold" nodeType="withEffect">
                                  <p:stCondLst>
                                    <p:cond delay="3500"/>
                                  </p:stCondLst>
                                  <p:childTnLst>
                                    <p:set>
                                      <p:cBhvr>
                                        <p:cTn id="54" dur="1" fill="hold">
                                          <p:stCondLst>
                                            <p:cond delay="0"/>
                                          </p:stCondLst>
                                        </p:cTn>
                                        <p:tgtEl>
                                          <p:spTgt spid="118"/>
                                        </p:tgtEl>
                                        <p:attrNameLst>
                                          <p:attrName>style.visibility</p:attrName>
                                        </p:attrNameLst>
                                      </p:cBhvr>
                                      <p:to>
                                        <p:strVal val="visible"/>
                                      </p:to>
                                    </p:set>
                                    <p:animEffect transition="in" filter="wipe(left)">
                                      <p:cBhvr>
                                        <p:cTn id="55" dur="500"/>
                                        <p:tgtEl>
                                          <p:spTgt spid="118"/>
                                        </p:tgtEl>
                                      </p:cBhvr>
                                    </p:animEffect>
                                  </p:childTnLst>
                                </p:cTn>
                              </p:par>
                              <p:par>
                                <p:cTn id="56" presetID="42" presetClass="entr" presetSubtype="0" fill="hold" nodeType="withEffect">
                                  <p:stCondLst>
                                    <p:cond delay="350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1000"/>
                                        <p:tgtEl>
                                          <p:spTgt spid="100"/>
                                        </p:tgtEl>
                                      </p:cBhvr>
                                    </p:animEffect>
                                    <p:anim calcmode="lin" valueType="num">
                                      <p:cBhvr>
                                        <p:cTn id="59" dur="1000" fill="hold"/>
                                        <p:tgtEl>
                                          <p:spTgt spid="100"/>
                                        </p:tgtEl>
                                        <p:attrNameLst>
                                          <p:attrName>ppt_x</p:attrName>
                                        </p:attrNameLst>
                                      </p:cBhvr>
                                      <p:tavLst>
                                        <p:tav tm="0">
                                          <p:val>
                                            <p:strVal val="#ppt_x"/>
                                          </p:val>
                                        </p:tav>
                                        <p:tav tm="100000">
                                          <p:val>
                                            <p:strVal val="#ppt_x"/>
                                          </p:val>
                                        </p:tav>
                                      </p:tavLst>
                                    </p:anim>
                                    <p:anim calcmode="lin" valueType="num">
                                      <p:cBhvr>
                                        <p:cTn id="60" dur="1000" fill="hold"/>
                                        <p:tgtEl>
                                          <p:spTgt spid="100"/>
                                        </p:tgtEl>
                                        <p:attrNameLst>
                                          <p:attrName>ppt_y</p:attrName>
                                        </p:attrNameLst>
                                      </p:cBhvr>
                                      <p:tavLst>
                                        <p:tav tm="0">
                                          <p:val>
                                            <p:strVal val="#ppt_y+.1"/>
                                          </p:val>
                                        </p:tav>
                                        <p:tav tm="100000">
                                          <p:val>
                                            <p:strVal val="#ppt_y"/>
                                          </p:val>
                                        </p:tav>
                                      </p:tavLst>
                                    </p:anim>
                                  </p:childTnLst>
                                </p:cTn>
                              </p:par>
                              <p:par>
                                <p:cTn id="61" presetID="22" presetClass="entr" presetSubtype="8" fill="hold" nodeType="withEffect">
                                  <p:stCondLst>
                                    <p:cond delay="3750"/>
                                  </p:stCondLst>
                                  <p:childTnLst>
                                    <p:set>
                                      <p:cBhvr>
                                        <p:cTn id="62" dur="1" fill="hold">
                                          <p:stCondLst>
                                            <p:cond delay="0"/>
                                          </p:stCondLst>
                                        </p:cTn>
                                        <p:tgtEl>
                                          <p:spTgt spid="6"/>
                                        </p:tgtEl>
                                        <p:attrNameLst>
                                          <p:attrName>style.visibility</p:attrName>
                                        </p:attrNameLst>
                                      </p:cBhvr>
                                      <p:to>
                                        <p:strVal val="visible"/>
                                      </p:to>
                                    </p:set>
                                    <p:animEffect transition="in" filter="wipe(left)">
                                      <p:cBhvr>
                                        <p:cTn id="63" dur="500"/>
                                        <p:tgtEl>
                                          <p:spTgt spid="6"/>
                                        </p:tgtEl>
                                      </p:cBhvr>
                                    </p:animEffect>
                                  </p:childTnLst>
                                </p:cTn>
                              </p:par>
                              <p:par>
                                <p:cTn id="64" presetID="42" presetClass="entr" presetSubtype="0" fill="hold" nodeType="withEffect">
                                  <p:stCondLst>
                                    <p:cond delay="4000"/>
                                  </p:stCondLst>
                                  <p:childTnLst>
                                    <p:set>
                                      <p:cBhvr>
                                        <p:cTn id="65" dur="1" fill="hold">
                                          <p:stCondLst>
                                            <p:cond delay="0"/>
                                          </p:stCondLst>
                                        </p:cTn>
                                        <p:tgtEl>
                                          <p:spTgt spid="103"/>
                                        </p:tgtEl>
                                        <p:attrNameLst>
                                          <p:attrName>style.visibility</p:attrName>
                                        </p:attrNameLst>
                                      </p:cBhvr>
                                      <p:to>
                                        <p:strVal val="visible"/>
                                      </p:to>
                                    </p:set>
                                    <p:animEffect transition="in" filter="fade">
                                      <p:cBhvr>
                                        <p:cTn id="66" dur="1000"/>
                                        <p:tgtEl>
                                          <p:spTgt spid="103"/>
                                        </p:tgtEl>
                                      </p:cBhvr>
                                    </p:animEffect>
                                    <p:anim calcmode="lin" valueType="num">
                                      <p:cBhvr>
                                        <p:cTn id="67" dur="1000" fill="hold"/>
                                        <p:tgtEl>
                                          <p:spTgt spid="103"/>
                                        </p:tgtEl>
                                        <p:attrNameLst>
                                          <p:attrName>ppt_x</p:attrName>
                                        </p:attrNameLst>
                                      </p:cBhvr>
                                      <p:tavLst>
                                        <p:tav tm="0">
                                          <p:val>
                                            <p:strVal val="#ppt_x"/>
                                          </p:val>
                                        </p:tav>
                                        <p:tav tm="100000">
                                          <p:val>
                                            <p:strVal val="#ppt_x"/>
                                          </p:val>
                                        </p:tav>
                                      </p:tavLst>
                                    </p:anim>
                                    <p:anim calcmode="lin" valueType="num">
                                      <p:cBhvr>
                                        <p:cTn id="68"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5" grpId="0" animBg="1"/>
      <p:bldP spid="86"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556" y="-619484"/>
            <a:ext cx="6810375" cy="3686175"/>
          </a:xfrm>
          <a:prstGeom prst="rect">
            <a:avLst/>
          </a:prstGeom>
        </p:spPr>
      </p:pic>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8790305" y="4797426"/>
            <a:ext cx="3805831" cy="2059939"/>
          </a:xfrm>
          <a:prstGeom prst="rect">
            <a:avLst/>
          </a:prstGeom>
        </p:spPr>
      </p:pic>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grpSp>
        <p:nvGrpSpPr>
          <p:cNvPr id="45" name="组合 55"/>
          <p:cNvGrpSpPr/>
          <p:nvPr/>
        </p:nvGrpSpPr>
        <p:grpSpPr bwMode="auto">
          <a:xfrm>
            <a:off x="4193818" y="177245"/>
            <a:ext cx="3573065" cy="696471"/>
            <a:chOff x="3791743" y="5346472"/>
            <a:chExt cx="5833187" cy="1152803"/>
          </a:xfrm>
          <a:effectLst/>
        </p:grpSpPr>
        <p:sp>
          <p:nvSpPr>
            <p:cNvPr id="46" name="任意多边形 166"/>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47" name="圆角矩形 165"/>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dist">
                <a:buNone/>
              </a:pPr>
              <a:r>
                <a:rPr lang="en-US" altLang="zh-CN" b="1" dirty="0">
                  <a:solidFill>
                    <a:srgbClr val="FE4052"/>
                  </a:solidFill>
                  <a:latin typeface="微软雅黑" panose="020B0503020204020204" pitchFamily="34" charset="-122"/>
                  <a:ea typeface="微软雅黑" panose="020B0503020204020204" pitchFamily="34" charset="-122"/>
                </a:rPr>
                <a:t>2020</a:t>
              </a:r>
              <a:r>
                <a:rPr lang="zh-CN" altLang="en-US" b="1" dirty="0">
                  <a:solidFill>
                    <a:srgbClr val="FE4052"/>
                  </a:solidFill>
                  <a:latin typeface="微软雅黑" panose="020B0503020204020204" pitchFamily="34" charset="-122"/>
                  <a:ea typeface="微软雅黑" panose="020B0503020204020204" pitchFamily="34" charset="-122"/>
                </a:rPr>
                <a:t>届新生赛</a:t>
              </a:r>
            </a:p>
          </p:txBody>
        </p:sp>
        <p:sp>
          <p:nvSpPr>
            <p:cNvPr id="48" name="圆角矩形 167"/>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grpSp>
      <p:pic>
        <p:nvPicPr>
          <p:cNvPr id="5" name="Picture 4">
            <a:extLst>
              <a:ext uri="{FF2B5EF4-FFF2-40B4-BE49-F238E27FC236}">
                <a16:creationId xmlns:a16="http://schemas.microsoft.com/office/drawing/2014/main" id="{D8CFBFE1-870B-4ECE-8EA4-52F45071A1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795" y="1356171"/>
            <a:ext cx="5249964" cy="5014498"/>
          </a:xfrm>
          <a:prstGeom prst="rect">
            <a:avLst/>
          </a:prstGeom>
        </p:spPr>
      </p:pic>
      <p:sp>
        <p:nvSpPr>
          <p:cNvPr id="54" name="TextBox 53">
            <a:extLst>
              <a:ext uri="{FF2B5EF4-FFF2-40B4-BE49-F238E27FC236}">
                <a16:creationId xmlns:a16="http://schemas.microsoft.com/office/drawing/2014/main" id="{171F4CE9-6CC5-467A-A32D-60E6D4B252C4}"/>
              </a:ext>
            </a:extLst>
          </p:cNvPr>
          <p:cNvSpPr txBox="1"/>
          <p:nvPr/>
        </p:nvSpPr>
        <p:spPr>
          <a:xfrm>
            <a:off x="1902632" y="1646808"/>
            <a:ext cx="1369221" cy="4598717"/>
          </a:xfrm>
          <a:prstGeom prst="rect">
            <a:avLst/>
          </a:prstGeom>
          <a:noFill/>
        </p:spPr>
        <p:txBody>
          <a:bodyPr vert="wordArtVertRtl" wrap="square">
            <a:spAutoFit/>
          </a:bodyPr>
          <a:lstStyle/>
          <a:p>
            <a:pPr fontAlgn="t">
              <a:lnSpc>
                <a:spcPct val="15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武汉工程大学计算机学院</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fontAlgn="t">
              <a:lnSpc>
                <a:spcPct val="150000"/>
              </a:lnSpc>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2020</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程序设计新生赛</a:t>
            </a:r>
            <a:endParaRPr 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0539369-EE99-4EF2-870B-7C5D032FBC70}"/>
              </a:ext>
            </a:extLst>
          </p:cNvPr>
          <p:cNvSpPr txBox="1"/>
          <p:nvPr/>
        </p:nvSpPr>
        <p:spPr>
          <a:xfrm>
            <a:off x="8919701" y="1877306"/>
            <a:ext cx="769441" cy="3502440"/>
          </a:xfrm>
          <a:prstGeom prst="rect">
            <a:avLst/>
          </a:prstGeom>
          <a:noFill/>
        </p:spPr>
        <p:txBody>
          <a:bodyPr vert="eaVert" wrap="square" rtlCol="0" anchor="b">
            <a:spAutoFit/>
          </a:bodyPr>
          <a:lstStyle/>
          <a:p>
            <a:pPr algn="dist">
              <a:lnSpc>
                <a:spcPts val="24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海量奖品等你来拿</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3861487553"/>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5D2A95-40E6-4C59-9540-1939A85F60D0}"/>
              </a:ext>
            </a:extLst>
          </p:cNvPr>
          <p:cNvPicPr>
            <a:picLocks noChangeAspect="1"/>
          </p:cNvPicPr>
          <p:nvPr/>
        </p:nvPicPr>
        <p:blipFill>
          <a:blip r:embed="rId2"/>
          <a:stretch>
            <a:fillRect/>
          </a:stretch>
        </p:blipFill>
        <p:spPr>
          <a:xfrm>
            <a:off x="8570185" y="4275206"/>
            <a:ext cx="4715822" cy="3013305"/>
          </a:xfrm>
          <a:prstGeom prst="rect">
            <a:avLst/>
          </a:prstGeom>
        </p:spPr>
      </p:pic>
      <p:grpSp>
        <p:nvGrpSpPr>
          <p:cNvPr id="6" name="组合 3">
            <a:extLst>
              <a:ext uri="{FF2B5EF4-FFF2-40B4-BE49-F238E27FC236}">
                <a16:creationId xmlns:a16="http://schemas.microsoft.com/office/drawing/2014/main" id="{63BBAB14-7248-4398-A560-85735D9793DF}"/>
              </a:ext>
            </a:extLst>
          </p:cNvPr>
          <p:cNvGrpSpPr/>
          <p:nvPr/>
        </p:nvGrpSpPr>
        <p:grpSpPr>
          <a:xfrm>
            <a:off x="764540" y="2075815"/>
            <a:ext cx="2665095" cy="552450"/>
            <a:chOff x="1557" y="3256"/>
            <a:chExt cx="4197" cy="870"/>
          </a:xfrm>
        </p:grpSpPr>
        <p:grpSp>
          <p:nvGrpSpPr>
            <p:cNvPr id="7" name="组合 146">
              <a:extLst>
                <a:ext uri="{FF2B5EF4-FFF2-40B4-BE49-F238E27FC236}">
                  <a16:creationId xmlns:a16="http://schemas.microsoft.com/office/drawing/2014/main" id="{FCED2BAB-3D05-4724-9BE3-6DDD00AF7DF6}"/>
                </a:ext>
              </a:extLst>
            </p:cNvPr>
            <p:cNvGrpSpPr/>
            <p:nvPr/>
          </p:nvGrpSpPr>
          <p:grpSpPr>
            <a:xfrm>
              <a:off x="4884" y="3256"/>
              <a:ext cx="870" cy="870"/>
              <a:chOff x="3678404" y="2170455"/>
              <a:chExt cx="736600" cy="736600"/>
            </a:xfrm>
          </p:grpSpPr>
          <p:grpSp>
            <p:nvGrpSpPr>
              <p:cNvPr id="9" name="组合 147">
                <a:extLst>
                  <a:ext uri="{FF2B5EF4-FFF2-40B4-BE49-F238E27FC236}">
                    <a16:creationId xmlns:a16="http://schemas.microsoft.com/office/drawing/2014/main" id="{C8936F57-4991-46DE-B3A6-5E82B5A8FFFD}"/>
                  </a:ext>
                </a:extLst>
              </p:cNvPr>
              <p:cNvGrpSpPr/>
              <p:nvPr/>
            </p:nvGrpSpPr>
            <p:grpSpPr>
              <a:xfrm>
                <a:off x="3678404" y="2170455"/>
                <a:ext cx="736600" cy="736600"/>
                <a:chOff x="8286667" y="635396"/>
                <a:chExt cx="736600" cy="736600"/>
              </a:xfrm>
            </p:grpSpPr>
            <p:sp>
              <p:nvSpPr>
                <p:cNvPr id="15" name="椭圆 153">
                  <a:extLst>
                    <a:ext uri="{FF2B5EF4-FFF2-40B4-BE49-F238E27FC236}">
                      <a16:creationId xmlns:a16="http://schemas.microsoft.com/office/drawing/2014/main" id="{76A46ACF-E18E-4276-9BDA-D0C0B4E4E211}"/>
                    </a:ext>
                  </a:extLst>
                </p:cNvPr>
                <p:cNvSpPr/>
                <p:nvPr/>
              </p:nvSpPr>
              <p:spPr>
                <a:xfrm>
                  <a:off x="8286667" y="635396"/>
                  <a:ext cx="736600" cy="736600"/>
                </a:xfrm>
                <a:prstGeom prst="ellipse">
                  <a:avLst/>
                </a:prstGeom>
                <a:gradFill flip="none" rotWithShape="1">
                  <a:gsLst>
                    <a:gs pos="0">
                      <a:schemeClr val="bg1">
                        <a:lumMod val="85000"/>
                      </a:schemeClr>
                    </a:gs>
                    <a:gs pos="100000">
                      <a:srgbClr val="F7F7F7"/>
                    </a:gs>
                  </a:gsLst>
                  <a:lin ang="2700000" scaled="1"/>
                </a:gradFill>
                <a:ln w="15875">
                  <a:gradFill flip="none" rotWithShape="1">
                    <a:gsLst>
                      <a:gs pos="0">
                        <a:schemeClr val="bg1"/>
                      </a:gs>
                      <a:gs pos="100000">
                        <a:schemeClr val="bg1">
                          <a:lumMod val="85000"/>
                        </a:schemeClr>
                      </a:gs>
                    </a:gsLst>
                    <a:lin ang="2700000" scaled="1"/>
                  </a:grad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6" name="椭圆 154">
                  <a:extLst>
                    <a:ext uri="{FF2B5EF4-FFF2-40B4-BE49-F238E27FC236}">
                      <a16:creationId xmlns:a16="http://schemas.microsoft.com/office/drawing/2014/main" id="{268EF818-F6BD-4FB1-9892-B5161BDAF5CE}"/>
                    </a:ext>
                  </a:extLst>
                </p:cNvPr>
                <p:cNvSpPr/>
                <p:nvPr/>
              </p:nvSpPr>
              <p:spPr>
                <a:xfrm>
                  <a:off x="8394381" y="743110"/>
                  <a:ext cx="521172" cy="521172"/>
                </a:xfrm>
                <a:prstGeom prst="ellipse">
                  <a:avLst/>
                </a:prstGeom>
                <a:solidFill>
                  <a:srgbClr val="01ACBE"/>
                </a:solidFill>
                <a:ln w="15875">
                  <a:gradFill flip="none" rotWithShape="1">
                    <a:gsLst>
                      <a:gs pos="0">
                        <a:schemeClr val="bg1">
                          <a:lumMod val="75000"/>
                        </a:schemeClr>
                      </a:gs>
                      <a:gs pos="100000">
                        <a:schemeClr val="bg1"/>
                      </a:gs>
                    </a:gsLst>
                    <a:lin ang="2700000" scaled="1"/>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10" name="Group 909">
                <a:extLst>
                  <a:ext uri="{FF2B5EF4-FFF2-40B4-BE49-F238E27FC236}">
                    <a16:creationId xmlns:a16="http://schemas.microsoft.com/office/drawing/2014/main" id="{352A969B-637D-4259-B649-E569BED99B3D}"/>
                  </a:ext>
                </a:extLst>
              </p:cNvPr>
              <p:cNvGrpSpPr>
                <a:grpSpLocks noChangeAspect="1"/>
              </p:cNvGrpSpPr>
              <p:nvPr/>
            </p:nvGrpSpPr>
            <p:grpSpPr bwMode="auto">
              <a:xfrm>
                <a:off x="3895992" y="2402053"/>
                <a:ext cx="321515" cy="274198"/>
                <a:chOff x="6090" y="1175"/>
                <a:chExt cx="265" cy="226"/>
              </a:xfrm>
              <a:solidFill>
                <a:schemeClr val="bg1"/>
              </a:solidFill>
              <a:effectLst/>
            </p:grpSpPr>
            <p:sp>
              <p:nvSpPr>
                <p:cNvPr id="11" name="Freeform 910">
                  <a:extLst>
                    <a:ext uri="{FF2B5EF4-FFF2-40B4-BE49-F238E27FC236}">
                      <a16:creationId xmlns:a16="http://schemas.microsoft.com/office/drawing/2014/main" id="{258D9A01-326D-444B-97A9-D3D1A022C20F}"/>
                    </a:ext>
                  </a:extLst>
                </p:cNvPr>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p:spPr>
              <p:txBody>
                <a:bodyPr vert="horz" wrap="square" lIns="68580" tIns="34290" rIns="68580" bIns="34290" numCol="1" anchor="t" anchorCtr="0" compatLnSpc="1"/>
                <a:lstStyle/>
                <a:p>
                  <a:endParaRPr lang="zh-CN" altLang="en-US" sz="1015">
                    <a:solidFill>
                      <a:schemeClr val="bg1"/>
                    </a:solidFill>
                  </a:endParaRPr>
                </a:p>
              </p:txBody>
            </p:sp>
            <p:sp>
              <p:nvSpPr>
                <p:cNvPr id="12" name="Freeform 911">
                  <a:extLst>
                    <a:ext uri="{FF2B5EF4-FFF2-40B4-BE49-F238E27FC236}">
                      <a16:creationId xmlns:a16="http://schemas.microsoft.com/office/drawing/2014/main" id="{19E6C170-CF04-4C24-A1E8-FFD9C0EADC66}"/>
                    </a:ext>
                  </a:extLst>
                </p:cNvPr>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p:spPr>
              <p:txBody>
                <a:bodyPr vert="horz" wrap="square" lIns="68580" tIns="34290" rIns="68580" bIns="34290" numCol="1" anchor="t" anchorCtr="0" compatLnSpc="1"/>
                <a:lstStyle/>
                <a:p>
                  <a:endParaRPr lang="zh-CN" altLang="en-US" sz="1015">
                    <a:solidFill>
                      <a:schemeClr val="bg1"/>
                    </a:solidFill>
                  </a:endParaRPr>
                </a:p>
              </p:txBody>
            </p:sp>
            <p:sp>
              <p:nvSpPr>
                <p:cNvPr id="13" name="Freeform 912">
                  <a:extLst>
                    <a:ext uri="{FF2B5EF4-FFF2-40B4-BE49-F238E27FC236}">
                      <a16:creationId xmlns:a16="http://schemas.microsoft.com/office/drawing/2014/main" id="{72365750-8C90-471B-9A44-2F3D65464AB9}"/>
                    </a:ext>
                  </a:extLst>
                </p:cNvPr>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p:spPr>
              <p:txBody>
                <a:bodyPr vert="horz" wrap="square" lIns="68580" tIns="34290" rIns="68580" bIns="34290" numCol="1" anchor="t" anchorCtr="0" compatLnSpc="1"/>
                <a:lstStyle/>
                <a:p>
                  <a:endParaRPr lang="zh-CN" altLang="en-US" sz="1015">
                    <a:solidFill>
                      <a:schemeClr val="bg1"/>
                    </a:solidFill>
                  </a:endParaRPr>
                </a:p>
              </p:txBody>
            </p:sp>
            <p:sp>
              <p:nvSpPr>
                <p:cNvPr id="14" name="Freeform 913">
                  <a:extLst>
                    <a:ext uri="{FF2B5EF4-FFF2-40B4-BE49-F238E27FC236}">
                      <a16:creationId xmlns:a16="http://schemas.microsoft.com/office/drawing/2014/main" id="{53DD7E1D-0206-46F3-9934-2E425A66C0AA}"/>
                    </a:ext>
                  </a:extLst>
                </p:cNvPr>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p:spPr>
              <p:txBody>
                <a:bodyPr vert="horz" wrap="square" lIns="68580" tIns="34290" rIns="68580" bIns="34290" numCol="1" anchor="t" anchorCtr="0" compatLnSpc="1"/>
                <a:lstStyle/>
                <a:p>
                  <a:endParaRPr lang="zh-CN" altLang="en-US" sz="1015">
                    <a:solidFill>
                      <a:schemeClr val="bg1"/>
                    </a:solidFill>
                  </a:endParaRPr>
                </a:p>
              </p:txBody>
            </p:sp>
          </p:grpSp>
        </p:grpSp>
        <p:sp>
          <p:nvSpPr>
            <p:cNvPr id="8" name="TextBox 277">
              <a:extLst>
                <a:ext uri="{FF2B5EF4-FFF2-40B4-BE49-F238E27FC236}">
                  <a16:creationId xmlns:a16="http://schemas.microsoft.com/office/drawing/2014/main" id="{E6723CC9-0D6B-4BC5-8080-7A154DFB8248}"/>
                </a:ext>
              </a:extLst>
            </p:cNvPr>
            <p:cNvSpPr txBox="1"/>
            <p:nvPr/>
          </p:nvSpPr>
          <p:spPr>
            <a:xfrm>
              <a:off x="1557" y="3318"/>
              <a:ext cx="3717" cy="798"/>
            </a:xfrm>
            <a:prstGeom prst="rect">
              <a:avLst/>
            </a:prstGeom>
            <a:noFill/>
          </p:spPr>
          <p:txBody>
            <a:bodyPr wrap="square" rtlCol="0">
              <a:spAutoFit/>
            </a:bodyPr>
            <a:lstStyle/>
            <a:p>
              <a:pPr>
                <a:lnSpc>
                  <a:spcPct val="150000"/>
                </a:lnSpc>
                <a:spcBef>
                  <a:spcPts val="600"/>
                </a:spcBef>
              </a:pPr>
              <a:r>
                <a:rPr lang="zh-CN" altLang="zh-CN" dirty="0">
                  <a:solidFill>
                    <a:srgbClr val="404040"/>
                  </a:solidFill>
                  <a:latin typeface="微软雅黑" panose="020B0503020204020204" pitchFamily="34" charset="-122"/>
                  <a:ea typeface="微软雅黑" panose="020B0503020204020204" pitchFamily="34" charset="-122"/>
                </a:rPr>
                <a:t>我们尊重梦想</a:t>
              </a:r>
            </a:p>
          </p:txBody>
        </p:sp>
      </p:grpSp>
      <p:grpSp>
        <p:nvGrpSpPr>
          <p:cNvPr id="17" name="组合 5">
            <a:extLst>
              <a:ext uri="{FF2B5EF4-FFF2-40B4-BE49-F238E27FC236}">
                <a16:creationId xmlns:a16="http://schemas.microsoft.com/office/drawing/2014/main" id="{BC5ED606-61DD-4C48-98AB-B7D2896A8DED}"/>
              </a:ext>
            </a:extLst>
          </p:cNvPr>
          <p:cNvGrpSpPr/>
          <p:nvPr/>
        </p:nvGrpSpPr>
        <p:grpSpPr>
          <a:xfrm>
            <a:off x="169039" y="4314190"/>
            <a:ext cx="3361984" cy="552450"/>
            <a:chOff x="886" y="6810"/>
            <a:chExt cx="5428" cy="870"/>
          </a:xfrm>
        </p:grpSpPr>
        <p:grpSp>
          <p:nvGrpSpPr>
            <p:cNvPr id="18" name="组合 107">
              <a:extLst>
                <a:ext uri="{FF2B5EF4-FFF2-40B4-BE49-F238E27FC236}">
                  <a16:creationId xmlns:a16="http://schemas.microsoft.com/office/drawing/2014/main" id="{F2C57CD6-306F-441F-BEAB-7DE3E680045D}"/>
                </a:ext>
              </a:extLst>
            </p:cNvPr>
            <p:cNvGrpSpPr/>
            <p:nvPr/>
          </p:nvGrpSpPr>
          <p:grpSpPr>
            <a:xfrm>
              <a:off x="5444" y="6810"/>
              <a:ext cx="870" cy="870"/>
              <a:chOff x="3678404" y="3977185"/>
              <a:chExt cx="736600" cy="736600"/>
            </a:xfrm>
          </p:grpSpPr>
          <p:grpSp>
            <p:nvGrpSpPr>
              <p:cNvPr id="20" name="组合 108">
                <a:extLst>
                  <a:ext uri="{FF2B5EF4-FFF2-40B4-BE49-F238E27FC236}">
                    <a16:creationId xmlns:a16="http://schemas.microsoft.com/office/drawing/2014/main" id="{65FF1DFF-78B7-4AAA-B82C-DFD0D638716C}"/>
                  </a:ext>
                </a:extLst>
              </p:cNvPr>
              <p:cNvGrpSpPr/>
              <p:nvPr/>
            </p:nvGrpSpPr>
            <p:grpSpPr>
              <a:xfrm>
                <a:off x="3678404" y="3977185"/>
                <a:ext cx="736600" cy="736600"/>
                <a:chOff x="8286667" y="635396"/>
                <a:chExt cx="736600" cy="736600"/>
              </a:xfrm>
            </p:grpSpPr>
            <p:sp>
              <p:nvSpPr>
                <p:cNvPr id="56" name="椭圆 144">
                  <a:extLst>
                    <a:ext uri="{FF2B5EF4-FFF2-40B4-BE49-F238E27FC236}">
                      <a16:creationId xmlns:a16="http://schemas.microsoft.com/office/drawing/2014/main" id="{3F29FA8F-6AE9-4794-8715-8B70F697122E}"/>
                    </a:ext>
                  </a:extLst>
                </p:cNvPr>
                <p:cNvSpPr/>
                <p:nvPr/>
              </p:nvSpPr>
              <p:spPr>
                <a:xfrm>
                  <a:off x="8286667" y="635396"/>
                  <a:ext cx="736600" cy="736600"/>
                </a:xfrm>
                <a:prstGeom prst="ellipse">
                  <a:avLst/>
                </a:prstGeom>
                <a:gradFill flip="none" rotWithShape="1">
                  <a:gsLst>
                    <a:gs pos="0">
                      <a:schemeClr val="bg1">
                        <a:lumMod val="85000"/>
                      </a:schemeClr>
                    </a:gs>
                    <a:gs pos="100000">
                      <a:srgbClr val="F7F7F7"/>
                    </a:gs>
                  </a:gsLst>
                  <a:lin ang="2700000" scaled="1"/>
                </a:gradFill>
                <a:ln w="15875">
                  <a:gradFill flip="none" rotWithShape="1">
                    <a:gsLst>
                      <a:gs pos="0">
                        <a:schemeClr val="bg1"/>
                      </a:gs>
                      <a:gs pos="100000">
                        <a:schemeClr val="bg1">
                          <a:lumMod val="85000"/>
                        </a:schemeClr>
                      </a:gs>
                    </a:gsLst>
                    <a:lin ang="2700000" scaled="1"/>
                  </a:grad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椭圆 145">
                  <a:extLst>
                    <a:ext uri="{FF2B5EF4-FFF2-40B4-BE49-F238E27FC236}">
                      <a16:creationId xmlns:a16="http://schemas.microsoft.com/office/drawing/2014/main" id="{AACDB957-6DD6-482E-88CE-611CAF2274E4}"/>
                    </a:ext>
                  </a:extLst>
                </p:cNvPr>
                <p:cNvSpPr/>
                <p:nvPr/>
              </p:nvSpPr>
              <p:spPr>
                <a:xfrm>
                  <a:off x="8392968" y="743111"/>
                  <a:ext cx="521173" cy="521172"/>
                </a:xfrm>
                <a:prstGeom prst="ellipse">
                  <a:avLst/>
                </a:prstGeom>
                <a:solidFill>
                  <a:srgbClr val="663A77"/>
                </a:solidFill>
                <a:ln w="15875">
                  <a:gradFill flip="none" rotWithShape="1">
                    <a:gsLst>
                      <a:gs pos="0">
                        <a:schemeClr val="bg1">
                          <a:lumMod val="75000"/>
                        </a:schemeClr>
                      </a:gs>
                      <a:gs pos="100000">
                        <a:schemeClr val="bg1"/>
                      </a:gs>
                    </a:gsLst>
                    <a:lin ang="2700000" scaled="1"/>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1" name="Group 38">
                <a:extLst>
                  <a:ext uri="{FF2B5EF4-FFF2-40B4-BE49-F238E27FC236}">
                    <a16:creationId xmlns:a16="http://schemas.microsoft.com/office/drawing/2014/main" id="{FFD7A243-7D62-4CDF-B67A-BB0E2C8195F1}"/>
                  </a:ext>
                </a:extLst>
              </p:cNvPr>
              <p:cNvGrpSpPr>
                <a:grpSpLocks noChangeAspect="1"/>
              </p:cNvGrpSpPr>
              <p:nvPr/>
            </p:nvGrpSpPr>
            <p:grpSpPr bwMode="auto">
              <a:xfrm>
                <a:off x="3885883" y="4202897"/>
                <a:ext cx="331304" cy="273727"/>
                <a:chOff x="3136" y="1579"/>
                <a:chExt cx="1404" cy="1160"/>
              </a:xfrm>
              <a:solidFill>
                <a:schemeClr val="bg1"/>
              </a:solidFill>
            </p:grpSpPr>
            <p:sp>
              <p:nvSpPr>
                <p:cNvPr id="22" name="Freeform 39">
                  <a:extLst>
                    <a:ext uri="{FF2B5EF4-FFF2-40B4-BE49-F238E27FC236}">
                      <a16:creationId xmlns:a16="http://schemas.microsoft.com/office/drawing/2014/main" id="{F10A29EB-8513-4DF0-8C4B-4A859C6A8801}"/>
                    </a:ext>
                  </a:extLst>
                </p:cNvPr>
                <p:cNvSpPr/>
                <p:nvPr/>
              </p:nvSpPr>
              <p:spPr bwMode="auto">
                <a:xfrm>
                  <a:off x="3152" y="1783"/>
                  <a:ext cx="1371" cy="409"/>
                </a:xfrm>
                <a:custGeom>
                  <a:avLst/>
                  <a:gdLst>
                    <a:gd name="T0" fmla="*/ 532 w 1371"/>
                    <a:gd name="T1" fmla="*/ 288 h 409"/>
                    <a:gd name="T2" fmla="*/ 839 w 1371"/>
                    <a:gd name="T3" fmla="*/ 288 h 409"/>
                    <a:gd name="T4" fmla="*/ 839 w 1371"/>
                    <a:gd name="T5" fmla="*/ 409 h 409"/>
                    <a:gd name="T6" fmla="*/ 1191 w 1371"/>
                    <a:gd name="T7" fmla="*/ 409 h 409"/>
                    <a:gd name="T8" fmla="*/ 1371 w 1371"/>
                    <a:gd name="T9" fmla="*/ 0 h 409"/>
                    <a:gd name="T10" fmla="*/ 0 w 1371"/>
                    <a:gd name="T11" fmla="*/ 0 h 409"/>
                    <a:gd name="T12" fmla="*/ 181 w 1371"/>
                    <a:gd name="T13" fmla="*/ 409 h 409"/>
                    <a:gd name="T14" fmla="*/ 532 w 1371"/>
                    <a:gd name="T15" fmla="*/ 409 h 409"/>
                    <a:gd name="T16" fmla="*/ 532 w 1371"/>
                    <a:gd name="T17" fmla="*/ 28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409">
                      <a:moveTo>
                        <a:pt x="532" y="288"/>
                      </a:moveTo>
                      <a:lnTo>
                        <a:pt x="839" y="288"/>
                      </a:lnTo>
                      <a:lnTo>
                        <a:pt x="839" y="409"/>
                      </a:lnTo>
                      <a:lnTo>
                        <a:pt x="1191" y="409"/>
                      </a:lnTo>
                      <a:lnTo>
                        <a:pt x="1371" y="0"/>
                      </a:lnTo>
                      <a:lnTo>
                        <a:pt x="0" y="0"/>
                      </a:lnTo>
                      <a:lnTo>
                        <a:pt x="181" y="409"/>
                      </a:lnTo>
                      <a:lnTo>
                        <a:pt x="532" y="409"/>
                      </a:lnTo>
                      <a:lnTo>
                        <a:pt x="532" y="288"/>
                      </a:lnTo>
                      <a:close/>
                    </a:path>
                  </a:pathLst>
                </a:custGeom>
                <a:grpFill/>
                <a:ln>
                  <a:noFill/>
                </a:ln>
              </p:spPr>
              <p:txBody>
                <a:bodyPr vert="horz" wrap="square" lIns="68580" tIns="34290" rIns="68580" bIns="34290" numCol="1" anchor="t" anchorCtr="0" compatLnSpc="1"/>
                <a:lstStyle/>
                <a:p>
                  <a:endParaRPr lang="zh-CN" altLang="en-US" sz="1015"/>
                </a:p>
              </p:txBody>
            </p:sp>
            <p:sp>
              <p:nvSpPr>
                <p:cNvPr id="23" name="Rectangle 40">
                  <a:extLst>
                    <a:ext uri="{FF2B5EF4-FFF2-40B4-BE49-F238E27FC236}">
                      <a16:creationId xmlns:a16="http://schemas.microsoft.com/office/drawing/2014/main" id="{23A8C823-2734-48EC-B389-FE348F266888}"/>
                    </a:ext>
                  </a:extLst>
                </p:cNvPr>
                <p:cNvSpPr>
                  <a:spLocks noChangeArrowheads="1"/>
                </p:cNvSpPr>
                <p:nvPr/>
              </p:nvSpPr>
              <p:spPr bwMode="auto">
                <a:xfrm>
                  <a:off x="3741" y="2128"/>
                  <a:ext cx="193" cy="142"/>
                </a:xfrm>
                <a:prstGeom prst="rect">
                  <a:avLst/>
                </a:prstGeom>
                <a:grpFill/>
                <a:ln>
                  <a:noFill/>
                </a:ln>
              </p:spPr>
              <p:txBody>
                <a:bodyPr vert="horz" wrap="square" lIns="68580" tIns="34290" rIns="68580" bIns="34290" numCol="1" anchor="t" anchorCtr="0" compatLnSpc="1"/>
                <a:lstStyle/>
                <a:p>
                  <a:endParaRPr lang="zh-CN" altLang="en-US" sz="1015"/>
                </a:p>
              </p:txBody>
            </p:sp>
            <p:sp>
              <p:nvSpPr>
                <p:cNvPr id="24" name="Freeform 41">
                  <a:extLst>
                    <a:ext uri="{FF2B5EF4-FFF2-40B4-BE49-F238E27FC236}">
                      <a16:creationId xmlns:a16="http://schemas.microsoft.com/office/drawing/2014/main" id="{450010AB-F98C-4DF1-B44E-166CCB563F0D}"/>
                    </a:ext>
                  </a:extLst>
                </p:cNvPr>
                <p:cNvSpPr/>
                <p:nvPr/>
              </p:nvSpPr>
              <p:spPr bwMode="auto">
                <a:xfrm>
                  <a:off x="3150" y="1919"/>
                  <a:ext cx="1375" cy="808"/>
                </a:xfrm>
                <a:custGeom>
                  <a:avLst/>
                  <a:gdLst>
                    <a:gd name="T0" fmla="*/ 841 w 1375"/>
                    <a:gd name="T1" fmla="*/ 409 h 808"/>
                    <a:gd name="T2" fmla="*/ 534 w 1375"/>
                    <a:gd name="T3" fmla="*/ 409 h 808"/>
                    <a:gd name="T4" fmla="*/ 534 w 1375"/>
                    <a:gd name="T5" fmla="*/ 330 h 808"/>
                    <a:gd name="T6" fmla="*/ 147 w 1375"/>
                    <a:gd name="T7" fmla="*/ 330 h 808"/>
                    <a:gd name="T8" fmla="*/ 0 w 1375"/>
                    <a:gd name="T9" fmla="*/ 0 h 808"/>
                    <a:gd name="T10" fmla="*/ 0 w 1375"/>
                    <a:gd name="T11" fmla="*/ 808 h 808"/>
                    <a:gd name="T12" fmla="*/ 1375 w 1375"/>
                    <a:gd name="T13" fmla="*/ 808 h 808"/>
                    <a:gd name="T14" fmla="*/ 1375 w 1375"/>
                    <a:gd name="T15" fmla="*/ 0 h 808"/>
                    <a:gd name="T16" fmla="*/ 1228 w 1375"/>
                    <a:gd name="T17" fmla="*/ 330 h 808"/>
                    <a:gd name="T18" fmla="*/ 841 w 1375"/>
                    <a:gd name="T19" fmla="*/ 330 h 808"/>
                    <a:gd name="T20" fmla="*/ 841 w 1375"/>
                    <a:gd name="T21" fmla="*/ 409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5" h="808">
                      <a:moveTo>
                        <a:pt x="841" y="409"/>
                      </a:moveTo>
                      <a:lnTo>
                        <a:pt x="534" y="409"/>
                      </a:lnTo>
                      <a:lnTo>
                        <a:pt x="534" y="330"/>
                      </a:lnTo>
                      <a:lnTo>
                        <a:pt x="147" y="330"/>
                      </a:lnTo>
                      <a:lnTo>
                        <a:pt x="0" y="0"/>
                      </a:lnTo>
                      <a:lnTo>
                        <a:pt x="0" y="808"/>
                      </a:lnTo>
                      <a:lnTo>
                        <a:pt x="1375" y="808"/>
                      </a:lnTo>
                      <a:lnTo>
                        <a:pt x="1375" y="0"/>
                      </a:lnTo>
                      <a:lnTo>
                        <a:pt x="1228" y="330"/>
                      </a:lnTo>
                      <a:lnTo>
                        <a:pt x="841" y="330"/>
                      </a:lnTo>
                      <a:lnTo>
                        <a:pt x="841" y="409"/>
                      </a:lnTo>
                      <a:close/>
                    </a:path>
                  </a:pathLst>
                </a:custGeom>
                <a:grpFill/>
                <a:ln>
                  <a:noFill/>
                </a:ln>
              </p:spPr>
              <p:txBody>
                <a:bodyPr vert="horz" wrap="square" lIns="68580" tIns="34290" rIns="68580" bIns="34290" numCol="1" anchor="t" anchorCtr="0" compatLnSpc="1"/>
                <a:lstStyle/>
                <a:p>
                  <a:endParaRPr lang="zh-CN" altLang="en-US" sz="1015"/>
                </a:p>
              </p:txBody>
            </p:sp>
            <p:sp>
              <p:nvSpPr>
                <p:cNvPr id="25" name="Freeform 42">
                  <a:extLst>
                    <a:ext uri="{FF2B5EF4-FFF2-40B4-BE49-F238E27FC236}">
                      <a16:creationId xmlns:a16="http://schemas.microsoft.com/office/drawing/2014/main" id="{6D97461D-A663-458B-9AC5-1705A3F693DB}"/>
                    </a:ext>
                  </a:extLst>
                </p:cNvPr>
                <p:cNvSpPr/>
                <p:nvPr/>
              </p:nvSpPr>
              <p:spPr bwMode="auto">
                <a:xfrm>
                  <a:off x="3680" y="1588"/>
                  <a:ext cx="316" cy="138"/>
                </a:xfrm>
                <a:custGeom>
                  <a:avLst/>
                  <a:gdLst>
                    <a:gd name="T0" fmla="*/ 256 w 316"/>
                    <a:gd name="T1" fmla="*/ 60 h 138"/>
                    <a:gd name="T2" fmla="*/ 256 w 316"/>
                    <a:gd name="T3" fmla="*/ 138 h 138"/>
                    <a:gd name="T4" fmla="*/ 316 w 316"/>
                    <a:gd name="T5" fmla="*/ 138 h 138"/>
                    <a:gd name="T6" fmla="*/ 316 w 316"/>
                    <a:gd name="T7" fmla="*/ 0 h 138"/>
                    <a:gd name="T8" fmla="*/ 0 w 316"/>
                    <a:gd name="T9" fmla="*/ 0 h 138"/>
                    <a:gd name="T10" fmla="*/ 0 w 316"/>
                    <a:gd name="T11" fmla="*/ 138 h 138"/>
                    <a:gd name="T12" fmla="*/ 59 w 316"/>
                    <a:gd name="T13" fmla="*/ 138 h 138"/>
                    <a:gd name="T14" fmla="*/ 59 w 316"/>
                    <a:gd name="T15" fmla="*/ 60 h 138"/>
                    <a:gd name="T16" fmla="*/ 256 w 316"/>
                    <a:gd name="T17" fmla="*/ 6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138">
                      <a:moveTo>
                        <a:pt x="256" y="60"/>
                      </a:moveTo>
                      <a:lnTo>
                        <a:pt x="256" y="138"/>
                      </a:lnTo>
                      <a:lnTo>
                        <a:pt x="316" y="138"/>
                      </a:lnTo>
                      <a:lnTo>
                        <a:pt x="316" y="0"/>
                      </a:lnTo>
                      <a:lnTo>
                        <a:pt x="0" y="0"/>
                      </a:lnTo>
                      <a:lnTo>
                        <a:pt x="0" y="138"/>
                      </a:lnTo>
                      <a:lnTo>
                        <a:pt x="59" y="138"/>
                      </a:lnTo>
                      <a:lnTo>
                        <a:pt x="59" y="60"/>
                      </a:lnTo>
                      <a:lnTo>
                        <a:pt x="256" y="60"/>
                      </a:lnTo>
                      <a:close/>
                    </a:path>
                  </a:pathLst>
                </a:custGeom>
                <a:grpFill/>
                <a:ln>
                  <a:noFill/>
                </a:ln>
              </p:spPr>
              <p:txBody>
                <a:bodyPr vert="horz" wrap="square" lIns="68580" tIns="34290" rIns="68580" bIns="34290" numCol="1" anchor="t" anchorCtr="0" compatLnSpc="1"/>
                <a:lstStyle/>
                <a:p>
                  <a:endParaRPr lang="zh-CN" altLang="en-US" sz="1015"/>
                </a:p>
              </p:txBody>
            </p:sp>
            <p:sp>
              <p:nvSpPr>
                <p:cNvPr id="26" name="Freeform 43">
                  <a:extLst>
                    <a:ext uri="{FF2B5EF4-FFF2-40B4-BE49-F238E27FC236}">
                      <a16:creationId xmlns:a16="http://schemas.microsoft.com/office/drawing/2014/main" id="{E53C9DAC-E74A-403D-8ABC-38F8298BD447}"/>
                    </a:ext>
                  </a:extLst>
                </p:cNvPr>
                <p:cNvSpPr/>
                <p:nvPr/>
              </p:nvSpPr>
              <p:spPr bwMode="auto">
                <a:xfrm>
                  <a:off x="3924" y="1648"/>
                  <a:ext cx="12" cy="90"/>
                </a:xfrm>
                <a:custGeom>
                  <a:avLst/>
                  <a:gdLst>
                    <a:gd name="T0" fmla="*/ 12 w 12"/>
                    <a:gd name="T1" fmla="*/ 0 h 90"/>
                    <a:gd name="T2" fmla="*/ 0 w 12"/>
                    <a:gd name="T3" fmla="*/ 12 h 90"/>
                    <a:gd name="T4" fmla="*/ 0 w 12"/>
                    <a:gd name="T5" fmla="*/ 90 h 90"/>
                    <a:gd name="T6" fmla="*/ 12 w 12"/>
                    <a:gd name="T7" fmla="*/ 78 h 90"/>
                    <a:gd name="T8" fmla="*/ 12 w 12"/>
                    <a:gd name="T9" fmla="*/ 0 h 90"/>
                  </a:gdLst>
                  <a:ahLst/>
                  <a:cxnLst>
                    <a:cxn ang="0">
                      <a:pos x="T0" y="T1"/>
                    </a:cxn>
                    <a:cxn ang="0">
                      <a:pos x="T2" y="T3"/>
                    </a:cxn>
                    <a:cxn ang="0">
                      <a:pos x="T4" y="T5"/>
                    </a:cxn>
                    <a:cxn ang="0">
                      <a:pos x="T6" y="T7"/>
                    </a:cxn>
                    <a:cxn ang="0">
                      <a:pos x="T8" y="T9"/>
                    </a:cxn>
                  </a:cxnLst>
                  <a:rect l="0" t="0" r="r" b="b"/>
                  <a:pathLst>
                    <a:path w="12" h="90">
                      <a:moveTo>
                        <a:pt x="12" y="0"/>
                      </a:moveTo>
                      <a:lnTo>
                        <a:pt x="0" y="12"/>
                      </a:lnTo>
                      <a:lnTo>
                        <a:pt x="0" y="90"/>
                      </a:lnTo>
                      <a:lnTo>
                        <a:pt x="12" y="78"/>
                      </a:lnTo>
                      <a:lnTo>
                        <a:pt x="12" y="0"/>
                      </a:lnTo>
                      <a:close/>
                    </a:path>
                  </a:pathLst>
                </a:custGeom>
                <a:grpFill/>
                <a:ln>
                  <a:noFill/>
                </a:ln>
              </p:spPr>
              <p:txBody>
                <a:bodyPr vert="horz" wrap="square" lIns="68580" tIns="34290" rIns="68580" bIns="34290" numCol="1" anchor="t" anchorCtr="0" compatLnSpc="1"/>
                <a:lstStyle/>
                <a:p>
                  <a:endParaRPr lang="zh-CN" altLang="en-US" sz="1015"/>
                </a:p>
              </p:txBody>
            </p:sp>
            <p:sp>
              <p:nvSpPr>
                <p:cNvPr id="27" name="Freeform 44">
                  <a:extLst>
                    <a:ext uri="{FF2B5EF4-FFF2-40B4-BE49-F238E27FC236}">
                      <a16:creationId xmlns:a16="http://schemas.microsoft.com/office/drawing/2014/main" id="{AC8E61AE-EB3F-4436-8C84-25113C7F9AA6}"/>
                    </a:ext>
                  </a:extLst>
                </p:cNvPr>
                <p:cNvSpPr/>
                <p:nvPr/>
              </p:nvSpPr>
              <p:spPr bwMode="auto">
                <a:xfrm>
                  <a:off x="3924" y="1726"/>
                  <a:ext cx="81" cy="12"/>
                </a:xfrm>
                <a:custGeom>
                  <a:avLst/>
                  <a:gdLst>
                    <a:gd name="T0" fmla="*/ 12 w 81"/>
                    <a:gd name="T1" fmla="*/ 0 h 12"/>
                    <a:gd name="T2" fmla="*/ 0 w 81"/>
                    <a:gd name="T3" fmla="*/ 12 h 12"/>
                    <a:gd name="T4" fmla="*/ 81 w 81"/>
                    <a:gd name="T5" fmla="*/ 12 h 12"/>
                    <a:gd name="T6" fmla="*/ 72 w 81"/>
                    <a:gd name="T7" fmla="*/ 0 h 12"/>
                    <a:gd name="T8" fmla="*/ 12 w 81"/>
                    <a:gd name="T9" fmla="*/ 0 h 12"/>
                  </a:gdLst>
                  <a:ahLst/>
                  <a:cxnLst>
                    <a:cxn ang="0">
                      <a:pos x="T0" y="T1"/>
                    </a:cxn>
                    <a:cxn ang="0">
                      <a:pos x="T2" y="T3"/>
                    </a:cxn>
                    <a:cxn ang="0">
                      <a:pos x="T4" y="T5"/>
                    </a:cxn>
                    <a:cxn ang="0">
                      <a:pos x="T6" y="T7"/>
                    </a:cxn>
                    <a:cxn ang="0">
                      <a:pos x="T8" y="T9"/>
                    </a:cxn>
                  </a:cxnLst>
                  <a:rect l="0" t="0" r="r" b="b"/>
                  <a:pathLst>
                    <a:path w="81" h="12">
                      <a:moveTo>
                        <a:pt x="12" y="0"/>
                      </a:moveTo>
                      <a:lnTo>
                        <a:pt x="0" y="12"/>
                      </a:lnTo>
                      <a:lnTo>
                        <a:pt x="81" y="12"/>
                      </a:lnTo>
                      <a:lnTo>
                        <a:pt x="72" y="0"/>
                      </a:lnTo>
                      <a:lnTo>
                        <a:pt x="12" y="0"/>
                      </a:lnTo>
                      <a:close/>
                    </a:path>
                  </a:pathLst>
                </a:custGeom>
                <a:grpFill/>
                <a:ln>
                  <a:noFill/>
                </a:ln>
              </p:spPr>
              <p:txBody>
                <a:bodyPr vert="horz" wrap="square" lIns="68580" tIns="34290" rIns="68580" bIns="34290" numCol="1" anchor="t" anchorCtr="0" compatLnSpc="1"/>
                <a:lstStyle/>
                <a:p>
                  <a:endParaRPr lang="zh-CN" altLang="en-US" sz="1015"/>
                </a:p>
              </p:txBody>
            </p:sp>
            <p:sp>
              <p:nvSpPr>
                <p:cNvPr id="28" name="Freeform 45">
                  <a:extLst>
                    <a:ext uri="{FF2B5EF4-FFF2-40B4-BE49-F238E27FC236}">
                      <a16:creationId xmlns:a16="http://schemas.microsoft.com/office/drawing/2014/main" id="{2D02ECEF-B060-4997-A14C-58E1D19352CD}"/>
                    </a:ext>
                  </a:extLst>
                </p:cNvPr>
                <p:cNvSpPr/>
                <p:nvPr/>
              </p:nvSpPr>
              <p:spPr bwMode="auto">
                <a:xfrm>
                  <a:off x="3996" y="1579"/>
                  <a:ext cx="9" cy="159"/>
                </a:xfrm>
                <a:custGeom>
                  <a:avLst/>
                  <a:gdLst>
                    <a:gd name="T0" fmla="*/ 0 w 9"/>
                    <a:gd name="T1" fmla="*/ 147 h 159"/>
                    <a:gd name="T2" fmla="*/ 9 w 9"/>
                    <a:gd name="T3" fmla="*/ 159 h 159"/>
                    <a:gd name="T4" fmla="*/ 9 w 9"/>
                    <a:gd name="T5" fmla="*/ 0 h 159"/>
                    <a:gd name="T6" fmla="*/ 0 w 9"/>
                    <a:gd name="T7" fmla="*/ 9 h 159"/>
                    <a:gd name="T8" fmla="*/ 0 w 9"/>
                    <a:gd name="T9" fmla="*/ 147 h 159"/>
                  </a:gdLst>
                  <a:ahLst/>
                  <a:cxnLst>
                    <a:cxn ang="0">
                      <a:pos x="T0" y="T1"/>
                    </a:cxn>
                    <a:cxn ang="0">
                      <a:pos x="T2" y="T3"/>
                    </a:cxn>
                    <a:cxn ang="0">
                      <a:pos x="T4" y="T5"/>
                    </a:cxn>
                    <a:cxn ang="0">
                      <a:pos x="T6" y="T7"/>
                    </a:cxn>
                    <a:cxn ang="0">
                      <a:pos x="T8" y="T9"/>
                    </a:cxn>
                  </a:cxnLst>
                  <a:rect l="0" t="0" r="r" b="b"/>
                  <a:pathLst>
                    <a:path w="9" h="159">
                      <a:moveTo>
                        <a:pt x="0" y="147"/>
                      </a:moveTo>
                      <a:lnTo>
                        <a:pt x="9" y="159"/>
                      </a:lnTo>
                      <a:lnTo>
                        <a:pt x="9" y="0"/>
                      </a:lnTo>
                      <a:lnTo>
                        <a:pt x="0" y="9"/>
                      </a:lnTo>
                      <a:lnTo>
                        <a:pt x="0" y="147"/>
                      </a:lnTo>
                      <a:close/>
                    </a:path>
                  </a:pathLst>
                </a:custGeom>
                <a:grpFill/>
                <a:ln>
                  <a:noFill/>
                </a:ln>
              </p:spPr>
              <p:txBody>
                <a:bodyPr vert="horz" wrap="square" lIns="68580" tIns="34290" rIns="68580" bIns="34290" numCol="1" anchor="t" anchorCtr="0" compatLnSpc="1"/>
                <a:lstStyle/>
                <a:p>
                  <a:endParaRPr lang="zh-CN" altLang="en-US" sz="1015"/>
                </a:p>
              </p:txBody>
            </p:sp>
            <p:sp>
              <p:nvSpPr>
                <p:cNvPr id="29" name="Freeform 46">
                  <a:extLst>
                    <a:ext uri="{FF2B5EF4-FFF2-40B4-BE49-F238E27FC236}">
                      <a16:creationId xmlns:a16="http://schemas.microsoft.com/office/drawing/2014/main" id="{464EBECF-67D3-4C22-97E5-1AD5D59610B7}"/>
                    </a:ext>
                  </a:extLst>
                </p:cNvPr>
                <p:cNvSpPr/>
                <p:nvPr/>
              </p:nvSpPr>
              <p:spPr bwMode="auto">
                <a:xfrm>
                  <a:off x="3670" y="1579"/>
                  <a:ext cx="335" cy="9"/>
                </a:xfrm>
                <a:custGeom>
                  <a:avLst/>
                  <a:gdLst>
                    <a:gd name="T0" fmla="*/ 326 w 335"/>
                    <a:gd name="T1" fmla="*/ 9 h 9"/>
                    <a:gd name="T2" fmla="*/ 335 w 335"/>
                    <a:gd name="T3" fmla="*/ 0 h 9"/>
                    <a:gd name="T4" fmla="*/ 0 w 335"/>
                    <a:gd name="T5" fmla="*/ 0 h 9"/>
                    <a:gd name="T6" fmla="*/ 10 w 335"/>
                    <a:gd name="T7" fmla="*/ 9 h 9"/>
                    <a:gd name="T8" fmla="*/ 326 w 335"/>
                    <a:gd name="T9" fmla="*/ 9 h 9"/>
                  </a:gdLst>
                  <a:ahLst/>
                  <a:cxnLst>
                    <a:cxn ang="0">
                      <a:pos x="T0" y="T1"/>
                    </a:cxn>
                    <a:cxn ang="0">
                      <a:pos x="T2" y="T3"/>
                    </a:cxn>
                    <a:cxn ang="0">
                      <a:pos x="T4" y="T5"/>
                    </a:cxn>
                    <a:cxn ang="0">
                      <a:pos x="T6" y="T7"/>
                    </a:cxn>
                    <a:cxn ang="0">
                      <a:pos x="T8" y="T9"/>
                    </a:cxn>
                  </a:cxnLst>
                  <a:rect l="0" t="0" r="r" b="b"/>
                  <a:pathLst>
                    <a:path w="335" h="9">
                      <a:moveTo>
                        <a:pt x="326" y="9"/>
                      </a:moveTo>
                      <a:lnTo>
                        <a:pt x="335" y="0"/>
                      </a:lnTo>
                      <a:lnTo>
                        <a:pt x="0" y="0"/>
                      </a:lnTo>
                      <a:lnTo>
                        <a:pt x="10" y="9"/>
                      </a:lnTo>
                      <a:lnTo>
                        <a:pt x="326" y="9"/>
                      </a:lnTo>
                      <a:close/>
                    </a:path>
                  </a:pathLst>
                </a:custGeom>
                <a:grpFill/>
                <a:ln>
                  <a:noFill/>
                </a:ln>
              </p:spPr>
              <p:txBody>
                <a:bodyPr vert="horz" wrap="square" lIns="68580" tIns="34290" rIns="68580" bIns="34290" numCol="1" anchor="t" anchorCtr="0" compatLnSpc="1"/>
                <a:lstStyle/>
                <a:p>
                  <a:endParaRPr lang="zh-CN" altLang="en-US" sz="1015"/>
                </a:p>
              </p:txBody>
            </p:sp>
            <p:sp>
              <p:nvSpPr>
                <p:cNvPr id="30" name="Freeform 47">
                  <a:extLst>
                    <a:ext uri="{FF2B5EF4-FFF2-40B4-BE49-F238E27FC236}">
                      <a16:creationId xmlns:a16="http://schemas.microsoft.com/office/drawing/2014/main" id="{129715DF-7042-48A6-AE4E-AD9E1A975F09}"/>
                    </a:ext>
                  </a:extLst>
                </p:cNvPr>
                <p:cNvSpPr/>
                <p:nvPr/>
              </p:nvSpPr>
              <p:spPr bwMode="auto">
                <a:xfrm>
                  <a:off x="3739" y="1648"/>
                  <a:ext cx="197" cy="12"/>
                </a:xfrm>
                <a:custGeom>
                  <a:avLst/>
                  <a:gdLst>
                    <a:gd name="T0" fmla="*/ 0 w 197"/>
                    <a:gd name="T1" fmla="*/ 0 h 12"/>
                    <a:gd name="T2" fmla="*/ 12 w 197"/>
                    <a:gd name="T3" fmla="*/ 12 h 12"/>
                    <a:gd name="T4" fmla="*/ 185 w 197"/>
                    <a:gd name="T5" fmla="*/ 12 h 12"/>
                    <a:gd name="T6" fmla="*/ 197 w 197"/>
                    <a:gd name="T7" fmla="*/ 0 h 12"/>
                    <a:gd name="T8" fmla="*/ 0 w 197"/>
                    <a:gd name="T9" fmla="*/ 0 h 12"/>
                  </a:gdLst>
                  <a:ahLst/>
                  <a:cxnLst>
                    <a:cxn ang="0">
                      <a:pos x="T0" y="T1"/>
                    </a:cxn>
                    <a:cxn ang="0">
                      <a:pos x="T2" y="T3"/>
                    </a:cxn>
                    <a:cxn ang="0">
                      <a:pos x="T4" y="T5"/>
                    </a:cxn>
                    <a:cxn ang="0">
                      <a:pos x="T6" y="T7"/>
                    </a:cxn>
                    <a:cxn ang="0">
                      <a:pos x="T8" y="T9"/>
                    </a:cxn>
                  </a:cxnLst>
                  <a:rect l="0" t="0" r="r" b="b"/>
                  <a:pathLst>
                    <a:path w="197" h="12">
                      <a:moveTo>
                        <a:pt x="0" y="0"/>
                      </a:moveTo>
                      <a:lnTo>
                        <a:pt x="12" y="12"/>
                      </a:lnTo>
                      <a:lnTo>
                        <a:pt x="185" y="12"/>
                      </a:lnTo>
                      <a:lnTo>
                        <a:pt x="197" y="0"/>
                      </a:lnTo>
                      <a:lnTo>
                        <a:pt x="0" y="0"/>
                      </a:lnTo>
                      <a:close/>
                    </a:path>
                  </a:pathLst>
                </a:custGeom>
                <a:grpFill/>
                <a:ln>
                  <a:noFill/>
                </a:ln>
              </p:spPr>
              <p:txBody>
                <a:bodyPr vert="horz" wrap="square" lIns="68580" tIns="34290" rIns="68580" bIns="34290" numCol="1" anchor="t" anchorCtr="0" compatLnSpc="1"/>
                <a:lstStyle/>
                <a:p>
                  <a:endParaRPr lang="zh-CN" altLang="en-US" sz="1015"/>
                </a:p>
              </p:txBody>
            </p:sp>
            <p:sp>
              <p:nvSpPr>
                <p:cNvPr id="31" name="Freeform 48">
                  <a:extLst>
                    <a:ext uri="{FF2B5EF4-FFF2-40B4-BE49-F238E27FC236}">
                      <a16:creationId xmlns:a16="http://schemas.microsoft.com/office/drawing/2014/main" id="{6259C18F-3E13-4733-BB76-B02501516F03}"/>
                    </a:ext>
                  </a:extLst>
                </p:cNvPr>
                <p:cNvSpPr/>
                <p:nvPr/>
              </p:nvSpPr>
              <p:spPr bwMode="auto">
                <a:xfrm>
                  <a:off x="3739" y="1648"/>
                  <a:ext cx="12" cy="90"/>
                </a:xfrm>
                <a:custGeom>
                  <a:avLst/>
                  <a:gdLst>
                    <a:gd name="T0" fmla="*/ 0 w 12"/>
                    <a:gd name="T1" fmla="*/ 78 h 90"/>
                    <a:gd name="T2" fmla="*/ 12 w 12"/>
                    <a:gd name="T3" fmla="*/ 90 h 90"/>
                    <a:gd name="T4" fmla="*/ 12 w 12"/>
                    <a:gd name="T5" fmla="*/ 12 h 90"/>
                    <a:gd name="T6" fmla="*/ 0 w 12"/>
                    <a:gd name="T7" fmla="*/ 0 h 90"/>
                    <a:gd name="T8" fmla="*/ 0 w 12"/>
                    <a:gd name="T9" fmla="*/ 78 h 90"/>
                  </a:gdLst>
                  <a:ahLst/>
                  <a:cxnLst>
                    <a:cxn ang="0">
                      <a:pos x="T0" y="T1"/>
                    </a:cxn>
                    <a:cxn ang="0">
                      <a:pos x="T2" y="T3"/>
                    </a:cxn>
                    <a:cxn ang="0">
                      <a:pos x="T4" y="T5"/>
                    </a:cxn>
                    <a:cxn ang="0">
                      <a:pos x="T6" y="T7"/>
                    </a:cxn>
                    <a:cxn ang="0">
                      <a:pos x="T8" y="T9"/>
                    </a:cxn>
                  </a:cxnLst>
                  <a:rect l="0" t="0" r="r" b="b"/>
                  <a:pathLst>
                    <a:path w="12" h="90">
                      <a:moveTo>
                        <a:pt x="0" y="78"/>
                      </a:moveTo>
                      <a:lnTo>
                        <a:pt x="12" y="90"/>
                      </a:lnTo>
                      <a:lnTo>
                        <a:pt x="12" y="12"/>
                      </a:lnTo>
                      <a:lnTo>
                        <a:pt x="0" y="0"/>
                      </a:lnTo>
                      <a:lnTo>
                        <a:pt x="0" y="78"/>
                      </a:lnTo>
                      <a:close/>
                    </a:path>
                  </a:pathLst>
                </a:custGeom>
                <a:grpFill/>
                <a:ln>
                  <a:noFill/>
                </a:ln>
              </p:spPr>
              <p:txBody>
                <a:bodyPr vert="horz" wrap="square" lIns="68580" tIns="34290" rIns="68580" bIns="34290" numCol="1" anchor="t" anchorCtr="0" compatLnSpc="1"/>
                <a:lstStyle/>
                <a:p>
                  <a:endParaRPr lang="zh-CN" altLang="en-US" sz="1015"/>
                </a:p>
              </p:txBody>
            </p:sp>
            <p:sp>
              <p:nvSpPr>
                <p:cNvPr id="32" name="Freeform 49">
                  <a:extLst>
                    <a:ext uri="{FF2B5EF4-FFF2-40B4-BE49-F238E27FC236}">
                      <a16:creationId xmlns:a16="http://schemas.microsoft.com/office/drawing/2014/main" id="{B5A7A5E9-5F55-48F4-8EE8-76D03A7BACEB}"/>
                    </a:ext>
                  </a:extLst>
                </p:cNvPr>
                <p:cNvSpPr/>
                <p:nvPr/>
              </p:nvSpPr>
              <p:spPr bwMode="auto">
                <a:xfrm>
                  <a:off x="3670" y="1726"/>
                  <a:ext cx="81" cy="12"/>
                </a:xfrm>
                <a:custGeom>
                  <a:avLst/>
                  <a:gdLst>
                    <a:gd name="T0" fmla="*/ 69 w 81"/>
                    <a:gd name="T1" fmla="*/ 0 h 12"/>
                    <a:gd name="T2" fmla="*/ 10 w 81"/>
                    <a:gd name="T3" fmla="*/ 0 h 12"/>
                    <a:gd name="T4" fmla="*/ 0 w 81"/>
                    <a:gd name="T5" fmla="*/ 12 h 12"/>
                    <a:gd name="T6" fmla="*/ 81 w 81"/>
                    <a:gd name="T7" fmla="*/ 12 h 12"/>
                    <a:gd name="T8" fmla="*/ 69 w 81"/>
                    <a:gd name="T9" fmla="*/ 0 h 12"/>
                  </a:gdLst>
                  <a:ahLst/>
                  <a:cxnLst>
                    <a:cxn ang="0">
                      <a:pos x="T0" y="T1"/>
                    </a:cxn>
                    <a:cxn ang="0">
                      <a:pos x="T2" y="T3"/>
                    </a:cxn>
                    <a:cxn ang="0">
                      <a:pos x="T4" y="T5"/>
                    </a:cxn>
                    <a:cxn ang="0">
                      <a:pos x="T6" y="T7"/>
                    </a:cxn>
                    <a:cxn ang="0">
                      <a:pos x="T8" y="T9"/>
                    </a:cxn>
                  </a:cxnLst>
                  <a:rect l="0" t="0" r="r" b="b"/>
                  <a:pathLst>
                    <a:path w="81" h="12">
                      <a:moveTo>
                        <a:pt x="69" y="0"/>
                      </a:moveTo>
                      <a:lnTo>
                        <a:pt x="10" y="0"/>
                      </a:lnTo>
                      <a:lnTo>
                        <a:pt x="0" y="12"/>
                      </a:lnTo>
                      <a:lnTo>
                        <a:pt x="81" y="12"/>
                      </a:lnTo>
                      <a:lnTo>
                        <a:pt x="69" y="0"/>
                      </a:lnTo>
                      <a:close/>
                    </a:path>
                  </a:pathLst>
                </a:custGeom>
                <a:grpFill/>
                <a:ln>
                  <a:noFill/>
                </a:ln>
              </p:spPr>
              <p:txBody>
                <a:bodyPr vert="horz" wrap="square" lIns="68580" tIns="34290" rIns="68580" bIns="34290" numCol="1" anchor="t" anchorCtr="0" compatLnSpc="1"/>
                <a:lstStyle/>
                <a:p>
                  <a:endParaRPr lang="zh-CN" altLang="en-US" sz="1015"/>
                </a:p>
              </p:txBody>
            </p:sp>
            <p:sp>
              <p:nvSpPr>
                <p:cNvPr id="33" name="Freeform 50">
                  <a:extLst>
                    <a:ext uri="{FF2B5EF4-FFF2-40B4-BE49-F238E27FC236}">
                      <a16:creationId xmlns:a16="http://schemas.microsoft.com/office/drawing/2014/main" id="{EFA24A8F-37D0-4844-9778-C134F7152A1F}"/>
                    </a:ext>
                  </a:extLst>
                </p:cNvPr>
                <p:cNvSpPr/>
                <p:nvPr/>
              </p:nvSpPr>
              <p:spPr bwMode="auto">
                <a:xfrm>
                  <a:off x="3670" y="1579"/>
                  <a:ext cx="10" cy="159"/>
                </a:xfrm>
                <a:custGeom>
                  <a:avLst/>
                  <a:gdLst>
                    <a:gd name="T0" fmla="*/ 10 w 10"/>
                    <a:gd name="T1" fmla="*/ 9 h 159"/>
                    <a:gd name="T2" fmla="*/ 0 w 10"/>
                    <a:gd name="T3" fmla="*/ 0 h 159"/>
                    <a:gd name="T4" fmla="*/ 0 w 10"/>
                    <a:gd name="T5" fmla="*/ 159 h 159"/>
                    <a:gd name="T6" fmla="*/ 10 w 10"/>
                    <a:gd name="T7" fmla="*/ 147 h 159"/>
                    <a:gd name="T8" fmla="*/ 10 w 10"/>
                    <a:gd name="T9" fmla="*/ 9 h 159"/>
                  </a:gdLst>
                  <a:ahLst/>
                  <a:cxnLst>
                    <a:cxn ang="0">
                      <a:pos x="T0" y="T1"/>
                    </a:cxn>
                    <a:cxn ang="0">
                      <a:pos x="T2" y="T3"/>
                    </a:cxn>
                    <a:cxn ang="0">
                      <a:pos x="T4" y="T5"/>
                    </a:cxn>
                    <a:cxn ang="0">
                      <a:pos x="T6" y="T7"/>
                    </a:cxn>
                    <a:cxn ang="0">
                      <a:pos x="T8" y="T9"/>
                    </a:cxn>
                  </a:cxnLst>
                  <a:rect l="0" t="0" r="r" b="b"/>
                  <a:pathLst>
                    <a:path w="10" h="159">
                      <a:moveTo>
                        <a:pt x="10" y="9"/>
                      </a:moveTo>
                      <a:lnTo>
                        <a:pt x="0" y="0"/>
                      </a:lnTo>
                      <a:lnTo>
                        <a:pt x="0" y="159"/>
                      </a:lnTo>
                      <a:lnTo>
                        <a:pt x="10" y="147"/>
                      </a:lnTo>
                      <a:lnTo>
                        <a:pt x="10" y="9"/>
                      </a:lnTo>
                      <a:close/>
                    </a:path>
                  </a:pathLst>
                </a:custGeom>
                <a:grpFill/>
                <a:ln>
                  <a:noFill/>
                </a:ln>
              </p:spPr>
              <p:txBody>
                <a:bodyPr vert="horz" wrap="square" lIns="68580" tIns="34290" rIns="68580" bIns="34290" numCol="1" anchor="t" anchorCtr="0" compatLnSpc="1"/>
                <a:lstStyle/>
                <a:p>
                  <a:endParaRPr lang="zh-CN" altLang="en-US" sz="1015"/>
                </a:p>
              </p:txBody>
            </p:sp>
            <p:sp>
              <p:nvSpPr>
                <p:cNvPr id="34" name="Freeform 51">
                  <a:extLst>
                    <a:ext uri="{FF2B5EF4-FFF2-40B4-BE49-F238E27FC236}">
                      <a16:creationId xmlns:a16="http://schemas.microsoft.com/office/drawing/2014/main" id="{9B5C7CEB-E970-4493-A384-5697BBD026F8}"/>
                    </a:ext>
                  </a:extLst>
                </p:cNvPr>
                <p:cNvSpPr/>
                <p:nvPr/>
              </p:nvSpPr>
              <p:spPr bwMode="auto">
                <a:xfrm>
                  <a:off x="3138" y="1864"/>
                  <a:ext cx="12" cy="875"/>
                </a:xfrm>
                <a:custGeom>
                  <a:avLst/>
                  <a:gdLst>
                    <a:gd name="T0" fmla="*/ 12 w 12"/>
                    <a:gd name="T1" fmla="*/ 55 h 875"/>
                    <a:gd name="T2" fmla="*/ 0 w 12"/>
                    <a:gd name="T3" fmla="*/ 0 h 875"/>
                    <a:gd name="T4" fmla="*/ 0 w 12"/>
                    <a:gd name="T5" fmla="*/ 875 h 875"/>
                    <a:gd name="T6" fmla="*/ 12 w 12"/>
                    <a:gd name="T7" fmla="*/ 863 h 875"/>
                    <a:gd name="T8" fmla="*/ 12 w 12"/>
                    <a:gd name="T9" fmla="*/ 55 h 875"/>
                  </a:gdLst>
                  <a:ahLst/>
                  <a:cxnLst>
                    <a:cxn ang="0">
                      <a:pos x="T0" y="T1"/>
                    </a:cxn>
                    <a:cxn ang="0">
                      <a:pos x="T2" y="T3"/>
                    </a:cxn>
                    <a:cxn ang="0">
                      <a:pos x="T4" y="T5"/>
                    </a:cxn>
                    <a:cxn ang="0">
                      <a:pos x="T6" y="T7"/>
                    </a:cxn>
                    <a:cxn ang="0">
                      <a:pos x="T8" y="T9"/>
                    </a:cxn>
                  </a:cxnLst>
                  <a:rect l="0" t="0" r="r" b="b"/>
                  <a:pathLst>
                    <a:path w="12" h="875">
                      <a:moveTo>
                        <a:pt x="12" y="55"/>
                      </a:moveTo>
                      <a:lnTo>
                        <a:pt x="0" y="0"/>
                      </a:lnTo>
                      <a:lnTo>
                        <a:pt x="0" y="875"/>
                      </a:lnTo>
                      <a:lnTo>
                        <a:pt x="12" y="863"/>
                      </a:lnTo>
                      <a:lnTo>
                        <a:pt x="12" y="55"/>
                      </a:lnTo>
                      <a:close/>
                    </a:path>
                  </a:pathLst>
                </a:custGeom>
                <a:grpFill/>
                <a:ln>
                  <a:noFill/>
                </a:ln>
              </p:spPr>
              <p:txBody>
                <a:bodyPr vert="horz" wrap="square" lIns="68580" tIns="34290" rIns="68580" bIns="34290" numCol="1" anchor="t" anchorCtr="0" compatLnSpc="1"/>
                <a:lstStyle/>
                <a:p>
                  <a:endParaRPr lang="zh-CN" altLang="en-US" sz="1015"/>
                </a:p>
              </p:txBody>
            </p:sp>
            <p:sp>
              <p:nvSpPr>
                <p:cNvPr id="35" name="Freeform 52">
                  <a:extLst>
                    <a:ext uri="{FF2B5EF4-FFF2-40B4-BE49-F238E27FC236}">
                      <a16:creationId xmlns:a16="http://schemas.microsoft.com/office/drawing/2014/main" id="{CD36521B-9A0B-414D-B802-28AAB8215FAC}"/>
                    </a:ext>
                  </a:extLst>
                </p:cNvPr>
                <p:cNvSpPr/>
                <p:nvPr/>
              </p:nvSpPr>
              <p:spPr bwMode="auto">
                <a:xfrm>
                  <a:off x="3684" y="2316"/>
                  <a:ext cx="307" cy="12"/>
                </a:xfrm>
                <a:custGeom>
                  <a:avLst/>
                  <a:gdLst>
                    <a:gd name="T0" fmla="*/ 307 w 307"/>
                    <a:gd name="T1" fmla="*/ 12 h 12"/>
                    <a:gd name="T2" fmla="*/ 297 w 307"/>
                    <a:gd name="T3" fmla="*/ 0 h 12"/>
                    <a:gd name="T4" fmla="*/ 10 w 307"/>
                    <a:gd name="T5" fmla="*/ 0 h 12"/>
                    <a:gd name="T6" fmla="*/ 0 w 307"/>
                    <a:gd name="T7" fmla="*/ 12 h 12"/>
                    <a:gd name="T8" fmla="*/ 307 w 307"/>
                    <a:gd name="T9" fmla="*/ 12 h 12"/>
                  </a:gdLst>
                  <a:ahLst/>
                  <a:cxnLst>
                    <a:cxn ang="0">
                      <a:pos x="T0" y="T1"/>
                    </a:cxn>
                    <a:cxn ang="0">
                      <a:pos x="T2" y="T3"/>
                    </a:cxn>
                    <a:cxn ang="0">
                      <a:pos x="T4" y="T5"/>
                    </a:cxn>
                    <a:cxn ang="0">
                      <a:pos x="T6" y="T7"/>
                    </a:cxn>
                    <a:cxn ang="0">
                      <a:pos x="T8" y="T9"/>
                    </a:cxn>
                  </a:cxnLst>
                  <a:rect l="0" t="0" r="r" b="b"/>
                  <a:pathLst>
                    <a:path w="307" h="12">
                      <a:moveTo>
                        <a:pt x="307" y="12"/>
                      </a:moveTo>
                      <a:lnTo>
                        <a:pt x="297" y="0"/>
                      </a:lnTo>
                      <a:lnTo>
                        <a:pt x="10" y="0"/>
                      </a:lnTo>
                      <a:lnTo>
                        <a:pt x="0" y="12"/>
                      </a:lnTo>
                      <a:lnTo>
                        <a:pt x="307" y="12"/>
                      </a:lnTo>
                      <a:close/>
                    </a:path>
                  </a:pathLst>
                </a:custGeom>
                <a:grpFill/>
                <a:ln>
                  <a:noFill/>
                </a:ln>
              </p:spPr>
              <p:txBody>
                <a:bodyPr vert="horz" wrap="square" lIns="68580" tIns="34290" rIns="68580" bIns="34290" numCol="1" anchor="t" anchorCtr="0" compatLnSpc="1"/>
                <a:lstStyle/>
                <a:p>
                  <a:endParaRPr lang="zh-CN" altLang="en-US" sz="1015"/>
                </a:p>
              </p:txBody>
            </p:sp>
            <p:sp>
              <p:nvSpPr>
                <p:cNvPr id="36" name="Freeform 53">
                  <a:extLst>
                    <a:ext uri="{FF2B5EF4-FFF2-40B4-BE49-F238E27FC236}">
                      <a16:creationId xmlns:a16="http://schemas.microsoft.com/office/drawing/2014/main" id="{B06CA903-8157-4547-8396-EC4469201330}"/>
                    </a:ext>
                  </a:extLst>
                </p:cNvPr>
                <p:cNvSpPr/>
                <p:nvPr/>
              </p:nvSpPr>
              <p:spPr bwMode="auto">
                <a:xfrm>
                  <a:off x="3981" y="2240"/>
                  <a:ext cx="397" cy="9"/>
                </a:xfrm>
                <a:custGeom>
                  <a:avLst/>
                  <a:gdLst>
                    <a:gd name="T0" fmla="*/ 397 w 397"/>
                    <a:gd name="T1" fmla="*/ 9 h 9"/>
                    <a:gd name="T2" fmla="*/ 390 w 397"/>
                    <a:gd name="T3" fmla="*/ 0 h 9"/>
                    <a:gd name="T4" fmla="*/ 0 w 397"/>
                    <a:gd name="T5" fmla="*/ 0 h 9"/>
                    <a:gd name="T6" fmla="*/ 10 w 397"/>
                    <a:gd name="T7" fmla="*/ 9 h 9"/>
                    <a:gd name="T8" fmla="*/ 397 w 397"/>
                    <a:gd name="T9" fmla="*/ 9 h 9"/>
                  </a:gdLst>
                  <a:ahLst/>
                  <a:cxnLst>
                    <a:cxn ang="0">
                      <a:pos x="T0" y="T1"/>
                    </a:cxn>
                    <a:cxn ang="0">
                      <a:pos x="T2" y="T3"/>
                    </a:cxn>
                    <a:cxn ang="0">
                      <a:pos x="T4" y="T5"/>
                    </a:cxn>
                    <a:cxn ang="0">
                      <a:pos x="T6" y="T7"/>
                    </a:cxn>
                    <a:cxn ang="0">
                      <a:pos x="T8" y="T9"/>
                    </a:cxn>
                  </a:cxnLst>
                  <a:rect l="0" t="0" r="r" b="b"/>
                  <a:pathLst>
                    <a:path w="397" h="9">
                      <a:moveTo>
                        <a:pt x="397" y="9"/>
                      </a:moveTo>
                      <a:lnTo>
                        <a:pt x="390" y="0"/>
                      </a:lnTo>
                      <a:lnTo>
                        <a:pt x="0" y="0"/>
                      </a:lnTo>
                      <a:lnTo>
                        <a:pt x="10" y="9"/>
                      </a:lnTo>
                      <a:lnTo>
                        <a:pt x="397" y="9"/>
                      </a:lnTo>
                      <a:close/>
                    </a:path>
                  </a:pathLst>
                </a:custGeom>
                <a:grpFill/>
                <a:ln>
                  <a:noFill/>
                </a:ln>
              </p:spPr>
              <p:txBody>
                <a:bodyPr vert="horz" wrap="square" lIns="68580" tIns="34290" rIns="68580" bIns="34290" numCol="1" anchor="t" anchorCtr="0" compatLnSpc="1"/>
                <a:lstStyle/>
                <a:p>
                  <a:endParaRPr lang="zh-CN" altLang="en-US" sz="1015"/>
                </a:p>
              </p:txBody>
            </p:sp>
            <p:sp>
              <p:nvSpPr>
                <p:cNvPr id="37" name="Freeform 54">
                  <a:extLst>
                    <a:ext uri="{FF2B5EF4-FFF2-40B4-BE49-F238E27FC236}">
                      <a16:creationId xmlns:a16="http://schemas.microsoft.com/office/drawing/2014/main" id="{55975236-CD8E-4F05-AEAB-99650319A9D6}"/>
                    </a:ext>
                  </a:extLst>
                </p:cNvPr>
                <p:cNvSpPr/>
                <p:nvPr/>
              </p:nvSpPr>
              <p:spPr bwMode="auto">
                <a:xfrm>
                  <a:off x="4525" y="1864"/>
                  <a:ext cx="12" cy="875"/>
                </a:xfrm>
                <a:custGeom>
                  <a:avLst/>
                  <a:gdLst>
                    <a:gd name="T0" fmla="*/ 0 w 12"/>
                    <a:gd name="T1" fmla="*/ 863 h 875"/>
                    <a:gd name="T2" fmla="*/ 12 w 12"/>
                    <a:gd name="T3" fmla="*/ 875 h 875"/>
                    <a:gd name="T4" fmla="*/ 12 w 12"/>
                    <a:gd name="T5" fmla="*/ 0 h 875"/>
                    <a:gd name="T6" fmla="*/ 0 w 12"/>
                    <a:gd name="T7" fmla="*/ 55 h 875"/>
                    <a:gd name="T8" fmla="*/ 0 w 12"/>
                    <a:gd name="T9" fmla="*/ 863 h 875"/>
                  </a:gdLst>
                  <a:ahLst/>
                  <a:cxnLst>
                    <a:cxn ang="0">
                      <a:pos x="T0" y="T1"/>
                    </a:cxn>
                    <a:cxn ang="0">
                      <a:pos x="T2" y="T3"/>
                    </a:cxn>
                    <a:cxn ang="0">
                      <a:pos x="T4" y="T5"/>
                    </a:cxn>
                    <a:cxn ang="0">
                      <a:pos x="T6" y="T7"/>
                    </a:cxn>
                    <a:cxn ang="0">
                      <a:pos x="T8" y="T9"/>
                    </a:cxn>
                  </a:cxnLst>
                  <a:rect l="0" t="0" r="r" b="b"/>
                  <a:pathLst>
                    <a:path w="12" h="875">
                      <a:moveTo>
                        <a:pt x="0" y="863"/>
                      </a:moveTo>
                      <a:lnTo>
                        <a:pt x="12" y="875"/>
                      </a:lnTo>
                      <a:lnTo>
                        <a:pt x="12" y="0"/>
                      </a:lnTo>
                      <a:lnTo>
                        <a:pt x="0" y="55"/>
                      </a:lnTo>
                      <a:lnTo>
                        <a:pt x="0" y="863"/>
                      </a:lnTo>
                      <a:close/>
                    </a:path>
                  </a:pathLst>
                </a:custGeom>
                <a:grpFill/>
                <a:ln>
                  <a:noFill/>
                </a:ln>
              </p:spPr>
              <p:txBody>
                <a:bodyPr vert="horz" wrap="square" lIns="68580" tIns="34290" rIns="68580" bIns="34290" numCol="1" anchor="t" anchorCtr="0" compatLnSpc="1"/>
                <a:lstStyle/>
                <a:p>
                  <a:endParaRPr lang="zh-CN" altLang="en-US" sz="1015"/>
                </a:p>
              </p:txBody>
            </p:sp>
            <p:sp>
              <p:nvSpPr>
                <p:cNvPr id="38" name="Freeform 55">
                  <a:extLst>
                    <a:ext uri="{FF2B5EF4-FFF2-40B4-BE49-F238E27FC236}">
                      <a16:creationId xmlns:a16="http://schemas.microsoft.com/office/drawing/2014/main" id="{4D5DFC12-041A-4BEB-90D1-0D020E26FC3F}"/>
                    </a:ext>
                  </a:extLst>
                </p:cNvPr>
                <p:cNvSpPr/>
                <p:nvPr/>
              </p:nvSpPr>
              <p:spPr bwMode="auto">
                <a:xfrm>
                  <a:off x="3138" y="2727"/>
                  <a:ext cx="1399" cy="12"/>
                </a:xfrm>
                <a:custGeom>
                  <a:avLst/>
                  <a:gdLst>
                    <a:gd name="T0" fmla="*/ 12 w 1399"/>
                    <a:gd name="T1" fmla="*/ 0 h 12"/>
                    <a:gd name="T2" fmla="*/ 0 w 1399"/>
                    <a:gd name="T3" fmla="*/ 12 h 12"/>
                    <a:gd name="T4" fmla="*/ 1399 w 1399"/>
                    <a:gd name="T5" fmla="*/ 12 h 12"/>
                    <a:gd name="T6" fmla="*/ 1387 w 1399"/>
                    <a:gd name="T7" fmla="*/ 0 h 12"/>
                    <a:gd name="T8" fmla="*/ 12 w 1399"/>
                    <a:gd name="T9" fmla="*/ 0 h 12"/>
                  </a:gdLst>
                  <a:ahLst/>
                  <a:cxnLst>
                    <a:cxn ang="0">
                      <a:pos x="T0" y="T1"/>
                    </a:cxn>
                    <a:cxn ang="0">
                      <a:pos x="T2" y="T3"/>
                    </a:cxn>
                    <a:cxn ang="0">
                      <a:pos x="T4" y="T5"/>
                    </a:cxn>
                    <a:cxn ang="0">
                      <a:pos x="T6" y="T7"/>
                    </a:cxn>
                    <a:cxn ang="0">
                      <a:pos x="T8" y="T9"/>
                    </a:cxn>
                  </a:cxnLst>
                  <a:rect l="0" t="0" r="r" b="b"/>
                  <a:pathLst>
                    <a:path w="1399" h="12">
                      <a:moveTo>
                        <a:pt x="12" y="0"/>
                      </a:moveTo>
                      <a:lnTo>
                        <a:pt x="0" y="12"/>
                      </a:lnTo>
                      <a:lnTo>
                        <a:pt x="1399" y="12"/>
                      </a:lnTo>
                      <a:lnTo>
                        <a:pt x="1387" y="0"/>
                      </a:lnTo>
                      <a:lnTo>
                        <a:pt x="12" y="0"/>
                      </a:lnTo>
                      <a:close/>
                    </a:path>
                  </a:pathLst>
                </a:custGeom>
                <a:grpFill/>
                <a:ln>
                  <a:noFill/>
                </a:ln>
              </p:spPr>
              <p:txBody>
                <a:bodyPr vert="horz" wrap="square" lIns="68580" tIns="34290" rIns="68580" bIns="34290" numCol="1" anchor="t" anchorCtr="0" compatLnSpc="1"/>
                <a:lstStyle/>
                <a:p>
                  <a:endParaRPr lang="zh-CN" altLang="en-US" sz="1015"/>
                </a:p>
              </p:txBody>
            </p:sp>
            <p:sp>
              <p:nvSpPr>
                <p:cNvPr id="39" name="Freeform 56">
                  <a:extLst>
                    <a:ext uri="{FF2B5EF4-FFF2-40B4-BE49-F238E27FC236}">
                      <a16:creationId xmlns:a16="http://schemas.microsoft.com/office/drawing/2014/main" id="{1F1CAA2E-1D7A-4BCD-9EAA-B70366585490}"/>
                    </a:ext>
                  </a:extLst>
                </p:cNvPr>
                <p:cNvSpPr/>
                <p:nvPr/>
              </p:nvSpPr>
              <p:spPr bwMode="auto">
                <a:xfrm>
                  <a:off x="4371" y="1864"/>
                  <a:ext cx="166" cy="385"/>
                </a:xfrm>
                <a:custGeom>
                  <a:avLst/>
                  <a:gdLst>
                    <a:gd name="T0" fmla="*/ 7 w 166"/>
                    <a:gd name="T1" fmla="*/ 385 h 385"/>
                    <a:gd name="T2" fmla="*/ 154 w 166"/>
                    <a:gd name="T3" fmla="*/ 55 h 385"/>
                    <a:gd name="T4" fmla="*/ 166 w 166"/>
                    <a:gd name="T5" fmla="*/ 0 h 385"/>
                    <a:gd name="T6" fmla="*/ 0 w 166"/>
                    <a:gd name="T7" fmla="*/ 376 h 385"/>
                    <a:gd name="T8" fmla="*/ 7 w 166"/>
                    <a:gd name="T9" fmla="*/ 385 h 385"/>
                  </a:gdLst>
                  <a:ahLst/>
                  <a:cxnLst>
                    <a:cxn ang="0">
                      <a:pos x="T0" y="T1"/>
                    </a:cxn>
                    <a:cxn ang="0">
                      <a:pos x="T2" y="T3"/>
                    </a:cxn>
                    <a:cxn ang="0">
                      <a:pos x="T4" y="T5"/>
                    </a:cxn>
                    <a:cxn ang="0">
                      <a:pos x="T6" y="T7"/>
                    </a:cxn>
                    <a:cxn ang="0">
                      <a:pos x="T8" y="T9"/>
                    </a:cxn>
                  </a:cxnLst>
                  <a:rect l="0" t="0" r="r" b="b"/>
                  <a:pathLst>
                    <a:path w="166" h="385">
                      <a:moveTo>
                        <a:pt x="7" y="385"/>
                      </a:moveTo>
                      <a:lnTo>
                        <a:pt x="154" y="55"/>
                      </a:lnTo>
                      <a:lnTo>
                        <a:pt x="166" y="0"/>
                      </a:lnTo>
                      <a:lnTo>
                        <a:pt x="0" y="376"/>
                      </a:lnTo>
                      <a:lnTo>
                        <a:pt x="7" y="385"/>
                      </a:lnTo>
                      <a:close/>
                    </a:path>
                  </a:pathLst>
                </a:custGeom>
                <a:grpFill/>
                <a:ln>
                  <a:noFill/>
                </a:ln>
              </p:spPr>
              <p:txBody>
                <a:bodyPr vert="horz" wrap="square" lIns="68580" tIns="34290" rIns="68580" bIns="34290" numCol="1" anchor="t" anchorCtr="0" compatLnSpc="1"/>
                <a:lstStyle/>
                <a:p>
                  <a:endParaRPr lang="zh-CN" altLang="en-US" sz="1015"/>
                </a:p>
              </p:txBody>
            </p:sp>
            <p:sp>
              <p:nvSpPr>
                <p:cNvPr id="40" name="Freeform 57">
                  <a:extLst>
                    <a:ext uri="{FF2B5EF4-FFF2-40B4-BE49-F238E27FC236}">
                      <a16:creationId xmlns:a16="http://schemas.microsoft.com/office/drawing/2014/main" id="{4D98E739-475A-4128-BD57-7B445D55D364}"/>
                    </a:ext>
                  </a:extLst>
                </p:cNvPr>
                <p:cNvSpPr/>
                <p:nvPr/>
              </p:nvSpPr>
              <p:spPr bwMode="auto">
                <a:xfrm>
                  <a:off x="3981" y="2240"/>
                  <a:ext cx="10" cy="88"/>
                </a:xfrm>
                <a:custGeom>
                  <a:avLst/>
                  <a:gdLst>
                    <a:gd name="T0" fmla="*/ 10 w 10"/>
                    <a:gd name="T1" fmla="*/ 9 h 88"/>
                    <a:gd name="T2" fmla="*/ 0 w 10"/>
                    <a:gd name="T3" fmla="*/ 0 h 88"/>
                    <a:gd name="T4" fmla="*/ 0 w 10"/>
                    <a:gd name="T5" fmla="*/ 76 h 88"/>
                    <a:gd name="T6" fmla="*/ 10 w 10"/>
                    <a:gd name="T7" fmla="*/ 88 h 88"/>
                    <a:gd name="T8" fmla="*/ 10 w 10"/>
                    <a:gd name="T9" fmla="*/ 9 h 88"/>
                  </a:gdLst>
                  <a:ahLst/>
                  <a:cxnLst>
                    <a:cxn ang="0">
                      <a:pos x="T0" y="T1"/>
                    </a:cxn>
                    <a:cxn ang="0">
                      <a:pos x="T2" y="T3"/>
                    </a:cxn>
                    <a:cxn ang="0">
                      <a:pos x="T4" y="T5"/>
                    </a:cxn>
                    <a:cxn ang="0">
                      <a:pos x="T6" y="T7"/>
                    </a:cxn>
                    <a:cxn ang="0">
                      <a:pos x="T8" y="T9"/>
                    </a:cxn>
                  </a:cxnLst>
                  <a:rect l="0" t="0" r="r" b="b"/>
                  <a:pathLst>
                    <a:path w="10" h="88">
                      <a:moveTo>
                        <a:pt x="10" y="9"/>
                      </a:moveTo>
                      <a:lnTo>
                        <a:pt x="0" y="0"/>
                      </a:lnTo>
                      <a:lnTo>
                        <a:pt x="0" y="76"/>
                      </a:lnTo>
                      <a:lnTo>
                        <a:pt x="10" y="88"/>
                      </a:lnTo>
                      <a:lnTo>
                        <a:pt x="10" y="9"/>
                      </a:lnTo>
                      <a:close/>
                    </a:path>
                  </a:pathLst>
                </a:custGeom>
                <a:grpFill/>
                <a:ln>
                  <a:noFill/>
                </a:ln>
              </p:spPr>
              <p:txBody>
                <a:bodyPr vert="horz" wrap="square" lIns="68580" tIns="34290" rIns="68580" bIns="34290" numCol="1" anchor="t" anchorCtr="0" compatLnSpc="1"/>
                <a:lstStyle/>
                <a:p>
                  <a:endParaRPr lang="zh-CN" altLang="en-US" sz="1015"/>
                </a:p>
              </p:txBody>
            </p:sp>
            <p:sp>
              <p:nvSpPr>
                <p:cNvPr id="41" name="Freeform 58">
                  <a:extLst>
                    <a:ext uri="{FF2B5EF4-FFF2-40B4-BE49-F238E27FC236}">
                      <a16:creationId xmlns:a16="http://schemas.microsoft.com/office/drawing/2014/main" id="{453E9A9D-43D4-4FBA-9EA2-6BDFCA18F0ED}"/>
                    </a:ext>
                  </a:extLst>
                </p:cNvPr>
                <p:cNvSpPr/>
                <p:nvPr/>
              </p:nvSpPr>
              <p:spPr bwMode="auto">
                <a:xfrm>
                  <a:off x="3684" y="2240"/>
                  <a:ext cx="10" cy="88"/>
                </a:xfrm>
                <a:custGeom>
                  <a:avLst/>
                  <a:gdLst>
                    <a:gd name="T0" fmla="*/ 0 w 10"/>
                    <a:gd name="T1" fmla="*/ 88 h 88"/>
                    <a:gd name="T2" fmla="*/ 10 w 10"/>
                    <a:gd name="T3" fmla="*/ 76 h 88"/>
                    <a:gd name="T4" fmla="*/ 10 w 10"/>
                    <a:gd name="T5" fmla="*/ 0 h 88"/>
                    <a:gd name="T6" fmla="*/ 0 w 10"/>
                    <a:gd name="T7" fmla="*/ 9 h 88"/>
                    <a:gd name="T8" fmla="*/ 0 w 10"/>
                    <a:gd name="T9" fmla="*/ 88 h 88"/>
                  </a:gdLst>
                  <a:ahLst/>
                  <a:cxnLst>
                    <a:cxn ang="0">
                      <a:pos x="T0" y="T1"/>
                    </a:cxn>
                    <a:cxn ang="0">
                      <a:pos x="T2" y="T3"/>
                    </a:cxn>
                    <a:cxn ang="0">
                      <a:pos x="T4" y="T5"/>
                    </a:cxn>
                    <a:cxn ang="0">
                      <a:pos x="T6" y="T7"/>
                    </a:cxn>
                    <a:cxn ang="0">
                      <a:pos x="T8" y="T9"/>
                    </a:cxn>
                  </a:cxnLst>
                  <a:rect l="0" t="0" r="r" b="b"/>
                  <a:pathLst>
                    <a:path w="10" h="88">
                      <a:moveTo>
                        <a:pt x="0" y="88"/>
                      </a:moveTo>
                      <a:lnTo>
                        <a:pt x="10" y="76"/>
                      </a:lnTo>
                      <a:lnTo>
                        <a:pt x="10" y="0"/>
                      </a:lnTo>
                      <a:lnTo>
                        <a:pt x="0" y="9"/>
                      </a:lnTo>
                      <a:lnTo>
                        <a:pt x="0" y="88"/>
                      </a:lnTo>
                      <a:close/>
                    </a:path>
                  </a:pathLst>
                </a:custGeom>
                <a:grpFill/>
                <a:ln>
                  <a:noFill/>
                </a:ln>
              </p:spPr>
              <p:txBody>
                <a:bodyPr vert="horz" wrap="square" lIns="68580" tIns="34290" rIns="68580" bIns="34290" numCol="1" anchor="t" anchorCtr="0" compatLnSpc="1"/>
                <a:lstStyle/>
                <a:p>
                  <a:endParaRPr lang="zh-CN" altLang="en-US" sz="1015"/>
                </a:p>
              </p:txBody>
            </p:sp>
            <p:sp>
              <p:nvSpPr>
                <p:cNvPr id="42" name="Freeform 59">
                  <a:extLst>
                    <a:ext uri="{FF2B5EF4-FFF2-40B4-BE49-F238E27FC236}">
                      <a16:creationId xmlns:a16="http://schemas.microsoft.com/office/drawing/2014/main" id="{696F20CE-D693-4EA5-86E3-A3BE919961C9}"/>
                    </a:ext>
                  </a:extLst>
                </p:cNvPr>
                <p:cNvSpPr/>
                <p:nvPr/>
              </p:nvSpPr>
              <p:spPr bwMode="auto">
                <a:xfrm>
                  <a:off x="3297" y="2240"/>
                  <a:ext cx="397" cy="9"/>
                </a:xfrm>
                <a:custGeom>
                  <a:avLst/>
                  <a:gdLst>
                    <a:gd name="T0" fmla="*/ 387 w 397"/>
                    <a:gd name="T1" fmla="*/ 9 h 9"/>
                    <a:gd name="T2" fmla="*/ 397 w 397"/>
                    <a:gd name="T3" fmla="*/ 0 h 9"/>
                    <a:gd name="T4" fmla="*/ 7 w 397"/>
                    <a:gd name="T5" fmla="*/ 0 h 9"/>
                    <a:gd name="T6" fmla="*/ 0 w 397"/>
                    <a:gd name="T7" fmla="*/ 9 h 9"/>
                    <a:gd name="T8" fmla="*/ 387 w 397"/>
                    <a:gd name="T9" fmla="*/ 9 h 9"/>
                  </a:gdLst>
                  <a:ahLst/>
                  <a:cxnLst>
                    <a:cxn ang="0">
                      <a:pos x="T0" y="T1"/>
                    </a:cxn>
                    <a:cxn ang="0">
                      <a:pos x="T2" y="T3"/>
                    </a:cxn>
                    <a:cxn ang="0">
                      <a:pos x="T4" y="T5"/>
                    </a:cxn>
                    <a:cxn ang="0">
                      <a:pos x="T6" y="T7"/>
                    </a:cxn>
                    <a:cxn ang="0">
                      <a:pos x="T8" y="T9"/>
                    </a:cxn>
                  </a:cxnLst>
                  <a:rect l="0" t="0" r="r" b="b"/>
                  <a:pathLst>
                    <a:path w="397" h="9">
                      <a:moveTo>
                        <a:pt x="387" y="9"/>
                      </a:moveTo>
                      <a:lnTo>
                        <a:pt x="397" y="0"/>
                      </a:lnTo>
                      <a:lnTo>
                        <a:pt x="7" y="0"/>
                      </a:lnTo>
                      <a:lnTo>
                        <a:pt x="0" y="9"/>
                      </a:lnTo>
                      <a:lnTo>
                        <a:pt x="387" y="9"/>
                      </a:lnTo>
                      <a:close/>
                    </a:path>
                  </a:pathLst>
                </a:custGeom>
                <a:grpFill/>
                <a:ln>
                  <a:noFill/>
                </a:ln>
              </p:spPr>
              <p:txBody>
                <a:bodyPr vert="horz" wrap="square" lIns="68580" tIns="34290" rIns="68580" bIns="34290" numCol="1" anchor="t" anchorCtr="0" compatLnSpc="1"/>
                <a:lstStyle/>
                <a:p>
                  <a:endParaRPr lang="zh-CN" altLang="en-US" sz="1015"/>
                </a:p>
              </p:txBody>
            </p:sp>
            <p:sp>
              <p:nvSpPr>
                <p:cNvPr id="43" name="Freeform 60">
                  <a:extLst>
                    <a:ext uri="{FF2B5EF4-FFF2-40B4-BE49-F238E27FC236}">
                      <a16:creationId xmlns:a16="http://schemas.microsoft.com/office/drawing/2014/main" id="{ACE32082-3933-47CA-860F-3F7F25789CF2}"/>
                    </a:ext>
                  </a:extLst>
                </p:cNvPr>
                <p:cNvSpPr/>
                <p:nvPr/>
              </p:nvSpPr>
              <p:spPr bwMode="auto">
                <a:xfrm>
                  <a:off x="3138" y="1864"/>
                  <a:ext cx="166" cy="385"/>
                </a:xfrm>
                <a:custGeom>
                  <a:avLst/>
                  <a:gdLst>
                    <a:gd name="T0" fmla="*/ 159 w 166"/>
                    <a:gd name="T1" fmla="*/ 385 h 385"/>
                    <a:gd name="T2" fmla="*/ 166 w 166"/>
                    <a:gd name="T3" fmla="*/ 376 h 385"/>
                    <a:gd name="T4" fmla="*/ 0 w 166"/>
                    <a:gd name="T5" fmla="*/ 0 h 385"/>
                    <a:gd name="T6" fmla="*/ 12 w 166"/>
                    <a:gd name="T7" fmla="*/ 55 h 385"/>
                    <a:gd name="T8" fmla="*/ 159 w 166"/>
                    <a:gd name="T9" fmla="*/ 385 h 385"/>
                  </a:gdLst>
                  <a:ahLst/>
                  <a:cxnLst>
                    <a:cxn ang="0">
                      <a:pos x="T0" y="T1"/>
                    </a:cxn>
                    <a:cxn ang="0">
                      <a:pos x="T2" y="T3"/>
                    </a:cxn>
                    <a:cxn ang="0">
                      <a:pos x="T4" y="T5"/>
                    </a:cxn>
                    <a:cxn ang="0">
                      <a:pos x="T6" y="T7"/>
                    </a:cxn>
                    <a:cxn ang="0">
                      <a:pos x="T8" y="T9"/>
                    </a:cxn>
                  </a:cxnLst>
                  <a:rect l="0" t="0" r="r" b="b"/>
                  <a:pathLst>
                    <a:path w="166" h="385">
                      <a:moveTo>
                        <a:pt x="159" y="385"/>
                      </a:moveTo>
                      <a:lnTo>
                        <a:pt x="166" y="376"/>
                      </a:lnTo>
                      <a:lnTo>
                        <a:pt x="0" y="0"/>
                      </a:lnTo>
                      <a:lnTo>
                        <a:pt x="12" y="55"/>
                      </a:lnTo>
                      <a:lnTo>
                        <a:pt x="159" y="385"/>
                      </a:lnTo>
                      <a:close/>
                    </a:path>
                  </a:pathLst>
                </a:custGeom>
                <a:grpFill/>
                <a:ln>
                  <a:noFill/>
                </a:ln>
              </p:spPr>
              <p:txBody>
                <a:bodyPr vert="horz" wrap="square" lIns="68580" tIns="34290" rIns="68580" bIns="34290" numCol="1" anchor="t" anchorCtr="0" compatLnSpc="1"/>
                <a:lstStyle/>
                <a:p>
                  <a:endParaRPr lang="zh-CN" altLang="en-US" sz="1015"/>
                </a:p>
              </p:txBody>
            </p:sp>
            <p:sp>
              <p:nvSpPr>
                <p:cNvPr id="44" name="Freeform 61">
                  <a:extLst>
                    <a:ext uri="{FF2B5EF4-FFF2-40B4-BE49-F238E27FC236}">
                      <a16:creationId xmlns:a16="http://schemas.microsoft.com/office/drawing/2014/main" id="{1209CF99-13A7-4F4D-BFCB-AEF542865CAB}"/>
                    </a:ext>
                  </a:extLst>
                </p:cNvPr>
                <p:cNvSpPr/>
                <p:nvPr/>
              </p:nvSpPr>
              <p:spPr bwMode="auto">
                <a:xfrm>
                  <a:off x="3730" y="2270"/>
                  <a:ext cx="216" cy="12"/>
                </a:xfrm>
                <a:custGeom>
                  <a:avLst/>
                  <a:gdLst>
                    <a:gd name="T0" fmla="*/ 11 w 216"/>
                    <a:gd name="T1" fmla="*/ 0 h 12"/>
                    <a:gd name="T2" fmla="*/ 0 w 216"/>
                    <a:gd name="T3" fmla="*/ 12 h 12"/>
                    <a:gd name="T4" fmla="*/ 216 w 216"/>
                    <a:gd name="T5" fmla="*/ 12 h 12"/>
                    <a:gd name="T6" fmla="*/ 204 w 216"/>
                    <a:gd name="T7" fmla="*/ 0 h 12"/>
                    <a:gd name="T8" fmla="*/ 11 w 216"/>
                    <a:gd name="T9" fmla="*/ 0 h 12"/>
                  </a:gdLst>
                  <a:ahLst/>
                  <a:cxnLst>
                    <a:cxn ang="0">
                      <a:pos x="T0" y="T1"/>
                    </a:cxn>
                    <a:cxn ang="0">
                      <a:pos x="T2" y="T3"/>
                    </a:cxn>
                    <a:cxn ang="0">
                      <a:pos x="T4" y="T5"/>
                    </a:cxn>
                    <a:cxn ang="0">
                      <a:pos x="T6" y="T7"/>
                    </a:cxn>
                    <a:cxn ang="0">
                      <a:pos x="T8" y="T9"/>
                    </a:cxn>
                  </a:cxnLst>
                  <a:rect l="0" t="0" r="r" b="b"/>
                  <a:pathLst>
                    <a:path w="216" h="12">
                      <a:moveTo>
                        <a:pt x="11" y="0"/>
                      </a:moveTo>
                      <a:lnTo>
                        <a:pt x="0" y="12"/>
                      </a:lnTo>
                      <a:lnTo>
                        <a:pt x="216" y="12"/>
                      </a:lnTo>
                      <a:lnTo>
                        <a:pt x="204" y="0"/>
                      </a:lnTo>
                      <a:lnTo>
                        <a:pt x="11" y="0"/>
                      </a:lnTo>
                      <a:close/>
                    </a:path>
                  </a:pathLst>
                </a:custGeom>
                <a:grpFill/>
                <a:ln>
                  <a:noFill/>
                </a:ln>
              </p:spPr>
              <p:txBody>
                <a:bodyPr vert="horz" wrap="square" lIns="68580" tIns="34290" rIns="68580" bIns="34290" numCol="1" anchor="t" anchorCtr="0" compatLnSpc="1"/>
                <a:lstStyle/>
                <a:p>
                  <a:endParaRPr lang="zh-CN" altLang="en-US" sz="1015"/>
                </a:p>
              </p:txBody>
            </p:sp>
            <p:sp>
              <p:nvSpPr>
                <p:cNvPr id="45" name="Freeform 62">
                  <a:extLst>
                    <a:ext uri="{FF2B5EF4-FFF2-40B4-BE49-F238E27FC236}">
                      <a16:creationId xmlns:a16="http://schemas.microsoft.com/office/drawing/2014/main" id="{0E4EF9F4-D96A-4791-9444-1689B7AD9DB9}"/>
                    </a:ext>
                  </a:extLst>
                </p:cNvPr>
                <p:cNvSpPr/>
                <p:nvPr/>
              </p:nvSpPr>
              <p:spPr bwMode="auto">
                <a:xfrm>
                  <a:off x="3934" y="2116"/>
                  <a:ext cx="12" cy="166"/>
                </a:xfrm>
                <a:custGeom>
                  <a:avLst/>
                  <a:gdLst>
                    <a:gd name="T0" fmla="*/ 0 w 12"/>
                    <a:gd name="T1" fmla="*/ 154 h 166"/>
                    <a:gd name="T2" fmla="*/ 12 w 12"/>
                    <a:gd name="T3" fmla="*/ 166 h 166"/>
                    <a:gd name="T4" fmla="*/ 12 w 12"/>
                    <a:gd name="T5" fmla="*/ 0 h 166"/>
                    <a:gd name="T6" fmla="*/ 0 w 12"/>
                    <a:gd name="T7" fmla="*/ 12 h 166"/>
                    <a:gd name="T8" fmla="*/ 0 w 12"/>
                    <a:gd name="T9" fmla="*/ 154 h 166"/>
                  </a:gdLst>
                  <a:ahLst/>
                  <a:cxnLst>
                    <a:cxn ang="0">
                      <a:pos x="T0" y="T1"/>
                    </a:cxn>
                    <a:cxn ang="0">
                      <a:pos x="T2" y="T3"/>
                    </a:cxn>
                    <a:cxn ang="0">
                      <a:pos x="T4" y="T5"/>
                    </a:cxn>
                    <a:cxn ang="0">
                      <a:pos x="T6" y="T7"/>
                    </a:cxn>
                    <a:cxn ang="0">
                      <a:pos x="T8" y="T9"/>
                    </a:cxn>
                  </a:cxnLst>
                  <a:rect l="0" t="0" r="r" b="b"/>
                  <a:pathLst>
                    <a:path w="12" h="166">
                      <a:moveTo>
                        <a:pt x="0" y="154"/>
                      </a:moveTo>
                      <a:lnTo>
                        <a:pt x="12" y="166"/>
                      </a:lnTo>
                      <a:lnTo>
                        <a:pt x="12" y="0"/>
                      </a:lnTo>
                      <a:lnTo>
                        <a:pt x="0" y="12"/>
                      </a:lnTo>
                      <a:lnTo>
                        <a:pt x="0" y="154"/>
                      </a:lnTo>
                      <a:close/>
                    </a:path>
                  </a:pathLst>
                </a:custGeom>
                <a:grpFill/>
                <a:ln>
                  <a:noFill/>
                </a:ln>
              </p:spPr>
              <p:txBody>
                <a:bodyPr vert="horz" wrap="square" lIns="68580" tIns="34290" rIns="68580" bIns="34290" numCol="1" anchor="t" anchorCtr="0" compatLnSpc="1"/>
                <a:lstStyle/>
                <a:p>
                  <a:endParaRPr lang="zh-CN" altLang="en-US" sz="1015"/>
                </a:p>
              </p:txBody>
            </p:sp>
            <p:sp>
              <p:nvSpPr>
                <p:cNvPr id="46" name="Freeform 63">
                  <a:extLst>
                    <a:ext uri="{FF2B5EF4-FFF2-40B4-BE49-F238E27FC236}">
                      <a16:creationId xmlns:a16="http://schemas.microsoft.com/office/drawing/2014/main" id="{A9BD76EE-5D6A-4725-9132-CD60F729E13C}"/>
                    </a:ext>
                  </a:extLst>
                </p:cNvPr>
                <p:cNvSpPr/>
                <p:nvPr/>
              </p:nvSpPr>
              <p:spPr bwMode="auto">
                <a:xfrm>
                  <a:off x="3730" y="2116"/>
                  <a:ext cx="216" cy="12"/>
                </a:xfrm>
                <a:custGeom>
                  <a:avLst/>
                  <a:gdLst>
                    <a:gd name="T0" fmla="*/ 204 w 216"/>
                    <a:gd name="T1" fmla="*/ 12 h 12"/>
                    <a:gd name="T2" fmla="*/ 216 w 216"/>
                    <a:gd name="T3" fmla="*/ 0 h 12"/>
                    <a:gd name="T4" fmla="*/ 0 w 216"/>
                    <a:gd name="T5" fmla="*/ 0 h 12"/>
                    <a:gd name="T6" fmla="*/ 11 w 216"/>
                    <a:gd name="T7" fmla="*/ 12 h 12"/>
                    <a:gd name="T8" fmla="*/ 204 w 216"/>
                    <a:gd name="T9" fmla="*/ 12 h 12"/>
                  </a:gdLst>
                  <a:ahLst/>
                  <a:cxnLst>
                    <a:cxn ang="0">
                      <a:pos x="T0" y="T1"/>
                    </a:cxn>
                    <a:cxn ang="0">
                      <a:pos x="T2" y="T3"/>
                    </a:cxn>
                    <a:cxn ang="0">
                      <a:pos x="T4" y="T5"/>
                    </a:cxn>
                    <a:cxn ang="0">
                      <a:pos x="T6" y="T7"/>
                    </a:cxn>
                    <a:cxn ang="0">
                      <a:pos x="T8" y="T9"/>
                    </a:cxn>
                  </a:cxnLst>
                  <a:rect l="0" t="0" r="r" b="b"/>
                  <a:pathLst>
                    <a:path w="216" h="12">
                      <a:moveTo>
                        <a:pt x="204" y="12"/>
                      </a:moveTo>
                      <a:lnTo>
                        <a:pt x="216" y="0"/>
                      </a:lnTo>
                      <a:lnTo>
                        <a:pt x="0" y="0"/>
                      </a:lnTo>
                      <a:lnTo>
                        <a:pt x="11" y="12"/>
                      </a:lnTo>
                      <a:lnTo>
                        <a:pt x="204" y="12"/>
                      </a:lnTo>
                      <a:close/>
                    </a:path>
                  </a:pathLst>
                </a:custGeom>
                <a:grpFill/>
                <a:ln>
                  <a:noFill/>
                </a:ln>
              </p:spPr>
              <p:txBody>
                <a:bodyPr vert="horz" wrap="square" lIns="68580" tIns="34290" rIns="68580" bIns="34290" numCol="1" anchor="t" anchorCtr="0" compatLnSpc="1"/>
                <a:lstStyle/>
                <a:p>
                  <a:endParaRPr lang="zh-CN" altLang="en-US" sz="1015"/>
                </a:p>
              </p:txBody>
            </p:sp>
            <p:sp>
              <p:nvSpPr>
                <p:cNvPr id="47" name="Freeform 64">
                  <a:extLst>
                    <a:ext uri="{FF2B5EF4-FFF2-40B4-BE49-F238E27FC236}">
                      <a16:creationId xmlns:a16="http://schemas.microsoft.com/office/drawing/2014/main" id="{EEB1998B-496E-4703-99BA-5CD6DAD434C7}"/>
                    </a:ext>
                  </a:extLst>
                </p:cNvPr>
                <p:cNvSpPr/>
                <p:nvPr/>
              </p:nvSpPr>
              <p:spPr bwMode="auto">
                <a:xfrm>
                  <a:off x="3730" y="2116"/>
                  <a:ext cx="11" cy="166"/>
                </a:xfrm>
                <a:custGeom>
                  <a:avLst/>
                  <a:gdLst>
                    <a:gd name="T0" fmla="*/ 11 w 11"/>
                    <a:gd name="T1" fmla="*/ 154 h 166"/>
                    <a:gd name="T2" fmla="*/ 11 w 11"/>
                    <a:gd name="T3" fmla="*/ 12 h 166"/>
                    <a:gd name="T4" fmla="*/ 0 w 11"/>
                    <a:gd name="T5" fmla="*/ 0 h 166"/>
                    <a:gd name="T6" fmla="*/ 0 w 11"/>
                    <a:gd name="T7" fmla="*/ 166 h 166"/>
                    <a:gd name="T8" fmla="*/ 11 w 11"/>
                    <a:gd name="T9" fmla="*/ 154 h 166"/>
                  </a:gdLst>
                  <a:ahLst/>
                  <a:cxnLst>
                    <a:cxn ang="0">
                      <a:pos x="T0" y="T1"/>
                    </a:cxn>
                    <a:cxn ang="0">
                      <a:pos x="T2" y="T3"/>
                    </a:cxn>
                    <a:cxn ang="0">
                      <a:pos x="T4" y="T5"/>
                    </a:cxn>
                    <a:cxn ang="0">
                      <a:pos x="T6" y="T7"/>
                    </a:cxn>
                    <a:cxn ang="0">
                      <a:pos x="T8" y="T9"/>
                    </a:cxn>
                  </a:cxnLst>
                  <a:rect l="0" t="0" r="r" b="b"/>
                  <a:pathLst>
                    <a:path w="11" h="166">
                      <a:moveTo>
                        <a:pt x="11" y="154"/>
                      </a:moveTo>
                      <a:lnTo>
                        <a:pt x="11" y="12"/>
                      </a:lnTo>
                      <a:lnTo>
                        <a:pt x="0" y="0"/>
                      </a:lnTo>
                      <a:lnTo>
                        <a:pt x="0" y="166"/>
                      </a:lnTo>
                      <a:lnTo>
                        <a:pt x="11" y="154"/>
                      </a:lnTo>
                      <a:close/>
                    </a:path>
                  </a:pathLst>
                </a:custGeom>
                <a:grpFill/>
                <a:ln>
                  <a:noFill/>
                </a:ln>
              </p:spPr>
              <p:txBody>
                <a:bodyPr vert="horz" wrap="square" lIns="68580" tIns="34290" rIns="68580" bIns="34290" numCol="1" anchor="t" anchorCtr="0" compatLnSpc="1"/>
                <a:lstStyle/>
                <a:p>
                  <a:endParaRPr lang="zh-CN" altLang="en-US" sz="1015"/>
                </a:p>
              </p:txBody>
            </p:sp>
            <p:sp>
              <p:nvSpPr>
                <p:cNvPr id="48" name="Freeform 65">
                  <a:extLst>
                    <a:ext uri="{FF2B5EF4-FFF2-40B4-BE49-F238E27FC236}">
                      <a16:creationId xmlns:a16="http://schemas.microsoft.com/office/drawing/2014/main" id="{44424F2E-8D30-48B0-BCD8-3EAE2EA370B3}"/>
                    </a:ext>
                  </a:extLst>
                </p:cNvPr>
                <p:cNvSpPr/>
                <p:nvPr/>
              </p:nvSpPr>
              <p:spPr bwMode="auto">
                <a:xfrm>
                  <a:off x="3136" y="1774"/>
                  <a:ext cx="197" cy="430"/>
                </a:xfrm>
                <a:custGeom>
                  <a:avLst/>
                  <a:gdLst>
                    <a:gd name="T0" fmla="*/ 197 w 197"/>
                    <a:gd name="T1" fmla="*/ 418 h 430"/>
                    <a:gd name="T2" fmla="*/ 16 w 197"/>
                    <a:gd name="T3" fmla="*/ 9 h 430"/>
                    <a:gd name="T4" fmla="*/ 0 w 197"/>
                    <a:gd name="T5" fmla="*/ 0 h 430"/>
                    <a:gd name="T6" fmla="*/ 190 w 197"/>
                    <a:gd name="T7" fmla="*/ 430 h 430"/>
                    <a:gd name="T8" fmla="*/ 197 w 197"/>
                    <a:gd name="T9" fmla="*/ 418 h 430"/>
                  </a:gdLst>
                  <a:ahLst/>
                  <a:cxnLst>
                    <a:cxn ang="0">
                      <a:pos x="T0" y="T1"/>
                    </a:cxn>
                    <a:cxn ang="0">
                      <a:pos x="T2" y="T3"/>
                    </a:cxn>
                    <a:cxn ang="0">
                      <a:pos x="T4" y="T5"/>
                    </a:cxn>
                    <a:cxn ang="0">
                      <a:pos x="T6" y="T7"/>
                    </a:cxn>
                    <a:cxn ang="0">
                      <a:pos x="T8" y="T9"/>
                    </a:cxn>
                  </a:cxnLst>
                  <a:rect l="0" t="0" r="r" b="b"/>
                  <a:pathLst>
                    <a:path w="197" h="430">
                      <a:moveTo>
                        <a:pt x="197" y="418"/>
                      </a:moveTo>
                      <a:lnTo>
                        <a:pt x="16" y="9"/>
                      </a:lnTo>
                      <a:lnTo>
                        <a:pt x="0" y="0"/>
                      </a:lnTo>
                      <a:lnTo>
                        <a:pt x="190" y="430"/>
                      </a:lnTo>
                      <a:lnTo>
                        <a:pt x="197" y="418"/>
                      </a:lnTo>
                      <a:close/>
                    </a:path>
                  </a:pathLst>
                </a:custGeom>
                <a:grpFill/>
                <a:ln>
                  <a:noFill/>
                </a:ln>
              </p:spPr>
              <p:txBody>
                <a:bodyPr vert="horz" wrap="square" lIns="68580" tIns="34290" rIns="68580" bIns="34290" numCol="1" anchor="t" anchorCtr="0" compatLnSpc="1"/>
                <a:lstStyle/>
                <a:p>
                  <a:endParaRPr lang="zh-CN" altLang="en-US" sz="1015"/>
                </a:p>
              </p:txBody>
            </p:sp>
            <p:sp>
              <p:nvSpPr>
                <p:cNvPr id="49" name="Freeform 66">
                  <a:extLst>
                    <a:ext uri="{FF2B5EF4-FFF2-40B4-BE49-F238E27FC236}">
                      <a16:creationId xmlns:a16="http://schemas.microsoft.com/office/drawing/2014/main" id="{AE68BE91-AABA-4FC1-A16E-A63F5171E923}"/>
                    </a:ext>
                  </a:extLst>
                </p:cNvPr>
                <p:cNvSpPr/>
                <p:nvPr/>
              </p:nvSpPr>
              <p:spPr bwMode="auto">
                <a:xfrm>
                  <a:off x="3684" y="2071"/>
                  <a:ext cx="307" cy="9"/>
                </a:xfrm>
                <a:custGeom>
                  <a:avLst/>
                  <a:gdLst>
                    <a:gd name="T0" fmla="*/ 0 w 307"/>
                    <a:gd name="T1" fmla="*/ 0 h 9"/>
                    <a:gd name="T2" fmla="*/ 10 w 307"/>
                    <a:gd name="T3" fmla="*/ 9 h 9"/>
                    <a:gd name="T4" fmla="*/ 297 w 307"/>
                    <a:gd name="T5" fmla="*/ 9 h 9"/>
                    <a:gd name="T6" fmla="*/ 307 w 307"/>
                    <a:gd name="T7" fmla="*/ 0 h 9"/>
                    <a:gd name="T8" fmla="*/ 0 w 307"/>
                    <a:gd name="T9" fmla="*/ 0 h 9"/>
                  </a:gdLst>
                  <a:ahLst/>
                  <a:cxnLst>
                    <a:cxn ang="0">
                      <a:pos x="T0" y="T1"/>
                    </a:cxn>
                    <a:cxn ang="0">
                      <a:pos x="T2" y="T3"/>
                    </a:cxn>
                    <a:cxn ang="0">
                      <a:pos x="T4" y="T5"/>
                    </a:cxn>
                    <a:cxn ang="0">
                      <a:pos x="T6" y="T7"/>
                    </a:cxn>
                    <a:cxn ang="0">
                      <a:pos x="T8" y="T9"/>
                    </a:cxn>
                  </a:cxnLst>
                  <a:rect l="0" t="0" r="r" b="b"/>
                  <a:pathLst>
                    <a:path w="307" h="9">
                      <a:moveTo>
                        <a:pt x="0" y="0"/>
                      </a:moveTo>
                      <a:lnTo>
                        <a:pt x="10" y="9"/>
                      </a:lnTo>
                      <a:lnTo>
                        <a:pt x="297" y="9"/>
                      </a:lnTo>
                      <a:lnTo>
                        <a:pt x="307" y="0"/>
                      </a:lnTo>
                      <a:lnTo>
                        <a:pt x="0" y="0"/>
                      </a:lnTo>
                      <a:close/>
                    </a:path>
                  </a:pathLst>
                </a:custGeom>
                <a:grpFill/>
                <a:ln>
                  <a:noFill/>
                </a:ln>
              </p:spPr>
              <p:txBody>
                <a:bodyPr vert="horz" wrap="square" lIns="68580" tIns="34290" rIns="68580" bIns="34290" numCol="1" anchor="t" anchorCtr="0" compatLnSpc="1"/>
                <a:lstStyle/>
                <a:p>
                  <a:endParaRPr lang="zh-CN" altLang="en-US" sz="1015"/>
                </a:p>
              </p:txBody>
            </p:sp>
            <p:sp>
              <p:nvSpPr>
                <p:cNvPr id="50" name="Freeform 67">
                  <a:extLst>
                    <a:ext uri="{FF2B5EF4-FFF2-40B4-BE49-F238E27FC236}">
                      <a16:creationId xmlns:a16="http://schemas.microsoft.com/office/drawing/2014/main" id="{96E6A4DE-B703-4FF1-A9FC-08F19B2EEC1D}"/>
                    </a:ext>
                  </a:extLst>
                </p:cNvPr>
                <p:cNvSpPr/>
                <p:nvPr/>
              </p:nvSpPr>
              <p:spPr bwMode="auto">
                <a:xfrm>
                  <a:off x="3981" y="2071"/>
                  <a:ext cx="10" cy="133"/>
                </a:xfrm>
                <a:custGeom>
                  <a:avLst/>
                  <a:gdLst>
                    <a:gd name="T0" fmla="*/ 10 w 10"/>
                    <a:gd name="T1" fmla="*/ 0 h 133"/>
                    <a:gd name="T2" fmla="*/ 0 w 10"/>
                    <a:gd name="T3" fmla="*/ 9 h 133"/>
                    <a:gd name="T4" fmla="*/ 0 w 10"/>
                    <a:gd name="T5" fmla="*/ 133 h 133"/>
                    <a:gd name="T6" fmla="*/ 10 w 10"/>
                    <a:gd name="T7" fmla="*/ 121 h 133"/>
                    <a:gd name="T8" fmla="*/ 10 w 10"/>
                    <a:gd name="T9" fmla="*/ 0 h 133"/>
                  </a:gdLst>
                  <a:ahLst/>
                  <a:cxnLst>
                    <a:cxn ang="0">
                      <a:pos x="T0" y="T1"/>
                    </a:cxn>
                    <a:cxn ang="0">
                      <a:pos x="T2" y="T3"/>
                    </a:cxn>
                    <a:cxn ang="0">
                      <a:pos x="T4" y="T5"/>
                    </a:cxn>
                    <a:cxn ang="0">
                      <a:pos x="T6" y="T7"/>
                    </a:cxn>
                    <a:cxn ang="0">
                      <a:pos x="T8" y="T9"/>
                    </a:cxn>
                  </a:cxnLst>
                  <a:rect l="0" t="0" r="r" b="b"/>
                  <a:pathLst>
                    <a:path w="10" h="133">
                      <a:moveTo>
                        <a:pt x="10" y="0"/>
                      </a:moveTo>
                      <a:lnTo>
                        <a:pt x="0" y="9"/>
                      </a:lnTo>
                      <a:lnTo>
                        <a:pt x="0" y="133"/>
                      </a:lnTo>
                      <a:lnTo>
                        <a:pt x="10" y="121"/>
                      </a:lnTo>
                      <a:lnTo>
                        <a:pt x="10" y="0"/>
                      </a:lnTo>
                      <a:close/>
                    </a:path>
                  </a:pathLst>
                </a:custGeom>
                <a:grpFill/>
                <a:ln>
                  <a:noFill/>
                </a:ln>
              </p:spPr>
              <p:txBody>
                <a:bodyPr vert="horz" wrap="square" lIns="68580" tIns="34290" rIns="68580" bIns="34290" numCol="1" anchor="t" anchorCtr="0" compatLnSpc="1"/>
                <a:lstStyle/>
                <a:p>
                  <a:endParaRPr lang="zh-CN" altLang="en-US" sz="1015"/>
                </a:p>
              </p:txBody>
            </p:sp>
            <p:sp>
              <p:nvSpPr>
                <p:cNvPr id="51" name="Freeform 68">
                  <a:extLst>
                    <a:ext uri="{FF2B5EF4-FFF2-40B4-BE49-F238E27FC236}">
                      <a16:creationId xmlns:a16="http://schemas.microsoft.com/office/drawing/2014/main" id="{635DE268-FAEE-4D97-8DE6-4915FF50C3FB}"/>
                    </a:ext>
                  </a:extLst>
                </p:cNvPr>
                <p:cNvSpPr/>
                <p:nvPr/>
              </p:nvSpPr>
              <p:spPr bwMode="auto">
                <a:xfrm>
                  <a:off x="3684" y="2071"/>
                  <a:ext cx="10" cy="133"/>
                </a:xfrm>
                <a:custGeom>
                  <a:avLst/>
                  <a:gdLst>
                    <a:gd name="T0" fmla="*/ 0 w 10"/>
                    <a:gd name="T1" fmla="*/ 121 h 133"/>
                    <a:gd name="T2" fmla="*/ 10 w 10"/>
                    <a:gd name="T3" fmla="*/ 133 h 133"/>
                    <a:gd name="T4" fmla="*/ 10 w 10"/>
                    <a:gd name="T5" fmla="*/ 9 h 133"/>
                    <a:gd name="T6" fmla="*/ 0 w 10"/>
                    <a:gd name="T7" fmla="*/ 0 h 133"/>
                    <a:gd name="T8" fmla="*/ 0 w 10"/>
                    <a:gd name="T9" fmla="*/ 121 h 133"/>
                  </a:gdLst>
                  <a:ahLst/>
                  <a:cxnLst>
                    <a:cxn ang="0">
                      <a:pos x="T0" y="T1"/>
                    </a:cxn>
                    <a:cxn ang="0">
                      <a:pos x="T2" y="T3"/>
                    </a:cxn>
                    <a:cxn ang="0">
                      <a:pos x="T4" y="T5"/>
                    </a:cxn>
                    <a:cxn ang="0">
                      <a:pos x="T6" y="T7"/>
                    </a:cxn>
                    <a:cxn ang="0">
                      <a:pos x="T8" y="T9"/>
                    </a:cxn>
                  </a:cxnLst>
                  <a:rect l="0" t="0" r="r" b="b"/>
                  <a:pathLst>
                    <a:path w="10" h="133">
                      <a:moveTo>
                        <a:pt x="0" y="121"/>
                      </a:moveTo>
                      <a:lnTo>
                        <a:pt x="10" y="133"/>
                      </a:lnTo>
                      <a:lnTo>
                        <a:pt x="10" y="9"/>
                      </a:lnTo>
                      <a:lnTo>
                        <a:pt x="0" y="0"/>
                      </a:lnTo>
                      <a:lnTo>
                        <a:pt x="0" y="121"/>
                      </a:lnTo>
                      <a:close/>
                    </a:path>
                  </a:pathLst>
                </a:custGeom>
                <a:grpFill/>
                <a:ln>
                  <a:noFill/>
                </a:ln>
              </p:spPr>
              <p:txBody>
                <a:bodyPr vert="horz" wrap="square" lIns="68580" tIns="34290" rIns="68580" bIns="34290" numCol="1" anchor="t" anchorCtr="0" compatLnSpc="1"/>
                <a:lstStyle/>
                <a:p>
                  <a:endParaRPr lang="zh-CN" altLang="en-US" sz="1015"/>
                </a:p>
              </p:txBody>
            </p:sp>
            <p:sp>
              <p:nvSpPr>
                <p:cNvPr id="52" name="Freeform 69">
                  <a:extLst>
                    <a:ext uri="{FF2B5EF4-FFF2-40B4-BE49-F238E27FC236}">
                      <a16:creationId xmlns:a16="http://schemas.microsoft.com/office/drawing/2014/main" id="{014E4190-3D04-4822-8FA3-ABF084D5A6C1}"/>
                    </a:ext>
                  </a:extLst>
                </p:cNvPr>
                <p:cNvSpPr/>
                <p:nvPr/>
              </p:nvSpPr>
              <p:spPr bwMode="auto">
                <a:xfrm>
                  <a:off x="3981" y="2192"/>
                  <a:ext cx="369" cy="12"/>
                </a:xfrm>
                <a:custGeom>
                  <a:avLst/>
                  <a:gdLst>
                    <a:gd name="T0" fmla="*/ 10 w 369"/>
                    <a:gd name="T1" fmla="*/ 0 h 12"/>
                    <a:gd name="T2" fmla="*/ 0 w 369"/>
                    <a:gd name="T3" fmla="*/ 12 h 12"/>
                    <a:gd name="T4" fmla="*/ 369 w 369"/>
                    <a:gd name="T5" fmla="*/ 12 h 12"/>
                    <a:gd name="T6" fmla="*/ 362 w 369"/>
                    <a:gd name="T7" fmla="*/ 0 h 12"/>
                    <a:gd name="T8" fmla="*/ 10 w 369"/>
                    <a:gd name="T9" fmla="*/ 0 h 12"/>
                  </a:gdLst>
                  <a:ahLst/>
                  <a:cxnLst>
                    <a:cxn ang="0">
                      <a:pos x="T0" y="T1"/>
                    </a:cxn>
                    <a:cxn ang="0">
                      <a:pos x="T2" y="T3"/>
                    </a:cxn>
                    <a:cxn ang="0">
                      <a:pos x="T4" y="T5"/>
                    </a:cxn>
                    <a:cxn ang="0">
                      <a:pos x="T6" y="T7"/>
                    </a:cxn>
                    <a:cxn ang="0">
                      <a:pos x="T8" y="T9"/>
                    </a:cxn>
                  </a:cxnLst>
                  <a:rect l="0" t="0" r="r" b="b"/>
                  <a:pathLst>
                    <a:path w="369" h="12">
                      <a:moveTo>
                        <a:pt x="10" y="0"/>
                      </a:moveTo>
                      <a:lnTo>
                        <a:pt x="0" y="12"/>
                      </a:lnTo>
                      <a:lnTo>
                        <a:pt x="369" y="12"/>
                      </a:lnTo>
                      <a:lnTo>
                        <a:pt x="362" y="0"/>
                      </a:lnTo>
                      <a:lnTo>
                        <a:pt x="10" y="0"/>
                      </a:lnTo>
                      <a:close/>
                    </a:path>
                  </a:pathLst>
                </a:custGeom>
                <a:grpFill/>
                <a:ln>
                  <a:noFill/>
                </a:ln>
              </p:spPr>
              <p:txBody>
                <a:bodyPr vert="horz" wrap="square" lIns="68580" tIns="34290" rIns="68580" bIns="34290" numCol="1" anchor="t" anchorCtr="0" compatLnSpc="1"/>
                <a:lstStyle/>
                <a:p>
                  <a:endParaRPr lang="zh-CN" altLang="en-US" sz="1015"/>
                </a:p>
              </p:txBody>
            </p:sp>
            <p:sp>
              <p:nvSpPr>
                <p:cNvPr id="53" name="Freeform 70">
                  <a:extLst>
                    <a:ext uri="{FF2B5EF4-FFF2-40B4-BE49-F238E27FC236}">
                      <a16:creationId xmlns:a16="http://schemas.microsoft.com/office/drawing/2014/main" id="{3C3EBA2D-2558-4B72-8663-7B8F5133A405}"/>
                    </a:ext>
                  </a:extLst>
                </p:cNvPr>
                <p:cNvSpPr/>
                <p:nvPr/>
              </p:nvSpPr>
              <p:spPr bwMode="auto">
                <a:xfrm>
                  <a:off x="3136" y="1774"/>
                  <a:ext cx="1404" cy="9"/>
                </a:xfrm>
                <a:custGeom>
                  <a:avLst/>
                  <a:gdLst>
                    <a:gd name="T0" fmla="*/ 1387 w 1404"/>
                    <a:gd name="T1" fmla="*/ 9 h 9"/>
                    <a:gd name="T2" fmla="*/ 1404 w 1404"/>
                    <a:gd name="T3" fmla="*/ 0 h 9"/>
                    <a:gd name="T4" fmla="*/ 0 w 1404"/>
                    <a:gd name="T5" fmla="*/ 0 h 9"/>
                    <a:gd name="T6" fmla="*/ 16 w 1404"/>
                    <a:gd name="T7" fmla="*/ 9 h 9"/>
                    <a:gd name="T8" fmla="*/ 1387 w 1404"/>
                    <a:gd name="T9" fmla="*/ 9 h 9"/>
                  </a:gdLst>
                  <a:ahLst/>
                  <a:cxnLst>
                    <a:cxn ang="0">
                      <a:pos x="T0" y="T1"/>
                    </a:cxn>
                    <a:cxn ang="0">
                      <a:pos x="T2" y="T3"/>
                    </a:cxn>
                    <a:cxn ang="0">
                      <a:pos x="T4" y="T5"/>
                    </a:cxn>
                    <a:cxn ang="0">
                      <a:pos x="T6" y="T7"/>
                    </a:cxn>
                    <a:cxn ang="0">
                      <a:pos x="T8" y="T9"/>
                    </a:cxn>
                  </a:cxnLst>
                  <a:rect l="0" t="0" r="r" b="b"/>
                  <a:pathLst>
                    <a:path w="1404" h="9">
                      <a:moveTo>
                        <a:pt x="1387" y="9"/>
                      </a:moveTo>
                      <a:lnTo>
                        <a:pt x="1404" y="0"/>
                      </a:lnTo>
                      <a:lnTo>
                        <a:pt x="0" y="0"/>
                      </a:lnTo>
                      <a:lnTo>
                        <a:pt x="16" y="9"/>
                      </a:lnTo>
                      <a:lnTo>
                        <a:pt x="1387" y="9"/>
                      </a:lnTo>
                      <a:close/>
                    </a:path>
                  </a:pathLst>
                </a:custGeom>
                <a:grpFill/>
                <a:ln>
                  <a:noFill/>
                </a:ln>
              </p:spPr>
              <p:txBody>
                <a:bodyPr vert="horz" wrap="square" lIns="68580" tIns="34290" rIns="68580" bIns="34290" numCol="1" anchor="t" anchorCtr="0" compatLnSpc="1"/>
                <a:lstStyle/>
                <a:p>
                  <a:endParaRPr lang="zh-CN" altLang="en-US" sz="1015"/>
                </a:p>
              </p:txBody>
            </p:sp>
            <p:sp>
              <p:nvSpPr>
                <p:cNvPr id="54" name="Freeform 71">
                  <a:extLst>
                    <a:ext uri="{FF2B5EF4-FFF2-40B4-BE49-F238E27FC236}">
                      <a16:creationId xmlns:a16="http://schemas.microsoft.com/office/drawing/2014/main" id="{EC88BFA4-15AE-4F96-BFA0-89CA033CF31E}"/>
                    </a:ext>
                  </a:extLst>
                </p:cNvPr>
                <p:cNvSpPr/>
                <p:nvPr/>
              </p:nvSpPr>
              <p:spPr bwMode="auto">
                <a:xfrm>
                  <a:off x="4343" y="1774"/>
                  <a:ext cx="197" cy="430"/>
                </a:xfrm>
                <a:custGeom>
                  <a:avLst/>
                  <a:gdLst>
                    <a:gd name="T0" fmla="*/ 0 w 197"/>
                    <a:gd name="T1" fmla="*/ 418 h 430"/>
                    <a:gd name="T2" fmla="*/ 7 w 197"/>
                    <a:gd name="T3" fmla="*/ 430 h 430"/>
                    <a:gd name="T4" fmla="*/ 197 w 197"/>
                    <a:gd name="T5" fmla="*/ 0 h 430"/>
                    <a:gd name="T6" fmla="*/ 180 w 197"/>
                    <a:gd name="T7" fmla="*/ 9 h 430"/>
                    <a:gd name="T8" fmla="*/ 0 w 197"/>
                    <a:gd name="T9" fmla="*/ 418 h 430"/>
                  </a:gdLst>
                  <a:ahLst/>
                  <a:cxnLst>
                    <a:cxn ang="0">
                      <a:pos x="T0" y="T1"/>
                    </a:cxn>
                    <a:cxn ang="0">
                      <a:pos x="T2" y="T3"/>
                    </a:cxn>
                    <a:cxn ang="0">
                      <a:pos x="T4" y="T5"/>
                    </a:cxn>
                    <a:cxn ang="0">
                      <a:pos x="T6" y="T7"/>
                    </a:cxn>
                    <a:cxn ang="0">
                      <a:pos x="T8" y="T9"/>
                    </a:cxn>
                  </a:cxnLst>
                  <a:rect l="0" t="0" r="r" b="b"/>
                  <a:pathLst>
                    <a:path w="197" h="430">
                      <a:moveTo>
                        <a:pt x="0" y="418"/>
                      </a:moveTo>
                      <a:lnTo>
                        <a:pt x="7" y="430"/>
                      </a:lnTo>
                      <a:lnTo>
                        <a:pt x="197" y="0"/>
                      </a:lnTo>
                      <a:lnTo>
                        <a:pt x="180" y="9"/>
                      </a:lnTo>
                      <a:lnTo>
                        <a:pt x="0" y="418"/>
                      </a:lnTo>
                      <a:close/>
                    </a:path>
                  </a:pathLst>
                </a:custGeom>
                <a:grpFill/>
                <a:ln>
                  <a:noFill/>
                </a:ln>
              </p:spPr>
              <p:txBody>
                <a:bodyPr vert="horz" wrap="square" lIns="68580" tIns="34290" rIns="68580" bIns="34290" numCol="1" anchor="t" anchorCtr="0" compatLnSpc="1"/>
                <a:lstStyle/>
                <a:p>
                  <a:endParaRPr lang="zh-CN" altLang="en-US" sz="1015"/>
                </a:p>
              </p:txBody>
            </p:sp>
            <p:sp>
              <p:nvSpPr>
                <p:cNvPr id="55" name="Freeform 72">
                  <a:extLst>
                    <a:ext uri="{FF2B5EF4-FFF2-40B4-BE49-F238E27FC236}">
                      <a16:creationId xmlns:a16="http://schemas.microsoft.com/office/drawing/2014/main" id="{0A851BCA-C5AB-4F90-8FAB-45C7A61DD29F}"/>
                    </a:ext>
                  </a:extLst>
                </p:cNvPr>
                <p:cNvSpPr/>
                <p:nvPr/>
              </p:nvSpPr>
              <p:spPr bwMode="auto">
                <a:xfrm>
                  <a:off x="3326" y="2192"/>
                  <a:ext cx="368" cy="12"/>
                </a:xfrm>
                <a:custGeom>
                  <a:avLst/>
                  <a:gdLst>
                    <a:gd name="T0" fmla="*/ 7 w 368"/>
                    <a:gd name="T1" fmla="*/ 0 h 12"/>
                    <a:gd name="T2" fmla="*/ 0 w 368"/>
                    <a:gd name="T3" fmla="*/ 12 h 12"/>
                    <a:gd name="T4" fmla="*/ 368 w 368"/>
                    <a:gd name="T5" fmla="*/ 12 h 12"/>
                    <a:gd name="T6" fmla="*/ 358 w 368"/>
                    <a:gd name="T7" fmla="*/ 0 h 12"/>
                    <a:gd name="T8" fmla="*/ 7 w 368"/>
                    <a:gd name="T9" fmla="*/ 0 h 12"/>
                  </a:gdLst>
                  <a:ahLst/>
                  <a:cxnLst>
                    <a:cxn ang="0">
                      <a:pos x="T0" y="T1"/>
                    </a:cxn>
                    <a:cxn ang="0">
                      <a:pos x="T2" y="T3"/>
                    </a:cxn>
                    <a:cxn ang="0">
                      <a:pos x="T4" y="T5"/>
                    </a:cxn>
                    <a:cxn ang="0">
                      <a:pos x="T6" y="T7"/>
                    </a:cxn>
                    <a:cxn ang="0">
                      <a:pos x="T8" y="T9"/>
                    </a:cxn>
                  </a:cxnLst>
                  <a:rect l="0" t="0" r="r" b="b"/>
                  <a:pathLst>
                    <a:path w="368" h="12">
                      <a:moveTo>
                        <a:pt x="7" y="0"/>
                      </a:moveTo>
                      <a:lnTo>
                        <a:pt x="0" y="12"/>
                      </a:lnTo>
                      <a:lnTo>
                        <a:pt x="368" y="12"/>
                      </a:lnTo>
                      <a:lnTo>
                        <a:pt x="358" y="0"/>
                      </a:lnTo>
                      <a:lnTo>
                        <a:pt x="7" y="0"/>
                      </a:lnTo>
                      <a:close/>
                    </a:path>
                  </a:pathLst>
                </a:custGeom>
                <a:grpFill/>
                <a:ln>
                  <a:noFill/>
                </a:ln>
              </p:spPr>
              <p:txBody>
                <a:bodyPr vert="horz" wrap="square" lIns="68580" tIns="34290" rIns="68580" bIns="34290" numCol="1" anchor="t" anchorCtr="0" compatLnSpc="1"/>
                <a:lstStyle/>
                <a:p>
                  <a:endParaRPr lang="zh-CN" altLang="en-US" sz="1015"/>
                </a:p>
              </p:txBody>
            </p:sp>
          </p:grpSp>
        </p:grpSp>
        <p:sp>
          <p:nvSpPr>
            <p:cNvPr id="19" name="TextBox 278">
              <a:extLst>
                <a:ext uri="{FF2B5EF4-FFF2-40B4-BE49-F238E27FC236}">
                  <a16:creationId xmlns:a16="http://schemas.microsoft.com/office/drawing/2014/main" id="{E4BECB59-9758-4ACE-806E-C011435D1401}"/>
                </a:ext>
              </a:extLst>
            </p:cNvPr>
            <p:cNvSpPr txBox="1"/>
            <p:nvPr/>
          </p:nvSpPr>
          <p:spPr>
            <a:xfrm>
              <a:off x="886" y="6862"/>
              <a:ext cx="4677" cy="798"/>
            </a:xfrm>
            <a:prstGeom prst="rect">
              <a:avLst/>
            </a:prstGeom>
            <a:noFill/>
          </p:spPr>
          <p:txBody>
            <a:bodyPr wrap="square" rtlCol="0">
              <a:spAutoFit/>
            </a:bodyPr>
            <a:lstStyle/>
            <a:p>
              <a:pPr>
                <a:lnSpc>
                  <a:spcPct val="150000"/>
                </a:lnSpc>
                <a:spcBef>
                  <a:spcPts val="600"/>
                </a:spcBef>
              </a:pPr>
              <a:r>
                <a:rPr lang="zh-CN" altLang="zh-CN" dirty="0">
                  <a:solidFill>
                    <a:srgbClr val="404040"/>
                  </a:solidFill>
                  <a:latin typeface="微软雅黑" panose="020B0503020204020204" pitchFamily="34" charset="-122"/>
                  <a:ea typeface="微软雅黑" panose="020B0503020204020204" pitchFamily="34" charset="-122"/>
                </a:rPr>
                <a:t>我们注重天马行空的创意</a:t>
              </a:r>
            </a:p>
          </p:txBody>
        </p:sp>
      </p:grpSp>
      <p:grpSp>
        <p:nvGrpSpPr>
          <p:cNvPr id="58" name="组合 7">
            <a:extLst>
              <a:ext uri="{FF2B5EF4-FFF2-40B4-BE49-F238E27FC236}">
                <a16:creationId xmlns:a16="http://schemas.microsoft.com/office/drawing/2014/main" id="{C31733AD-FAF9-454C-8FB1-E5AD3CAC9203}"/>
              </a:ext>
            </a:extLst>
          </p:cNvPr>
          <p:cNvGrpSpPr/>
          <p:nvPr/>
        </p:nvGrpSpPr>
        <p:grpSpPr>
          <a:xfrm>
            <a:off x="8205470" y="2045335"/>
            <a:ext cx="3416935" cy="552450"/>
            <a:chOff x="12922" y="3221"/>
            <a:chExt cx="5381" cy="870"/>
          </a:xfrm>
        </p:grpSpPr>
        <p:grpSp>
          <p:nvGrpSpPr>
            <p:cNvPr id="59" name="组合 85">
              <a:extLst>
                <a:ext uri="{FF2B5EF4-FFF2-40B4-BE49-F238E27FC236}">
                  <a16:creationId xmlns:a16="http://schemas.microsoft.com/office/drawing/2014/main" id="{931A0333-0F32-4C33-B5E1-A45DD1A0A06A}"/>
                </a:ext>
              </a:extLst>
            </p:cNvPr>
            <p:cNvGrpSpPr/>
            <p:nvPr/>
          </p:nvGrpSpPr>
          <p:grpSpPr>
            <a:xfrm>
              <a:off x="12922" y="3221"/>
              <a:ext cx="870" cy="870"/>
              <a:chOff x="7715921" y="1789455"/>
              <a:chExt cx="736600" cy="736600"/>
            </a:xfrm>
          </p:grpSpPr>
          <p:grpSp>
            <p:nvGrpSpPr>
              <p:cNvPr id="61" name="组合 86">
                <a:extLst>
                  <a:ext uri="{FF2B5EF4-FFF2-40B4-BE49-F238E27FC236}">
                    <a16:creationId xmlns:a16="http://schemas.microsoft.com/office/drawing/2014/main" id="{85A63281-816D-40F5-ABBB-380EA15D113D}"/>
                  </a:ext>
                </a:extLst>
              </p:cNvPr>
              <p:cNvGrpSpPr/>
              <p:nvPr/>
            </p:nvGrpSpPr>
            <p:grpSpPr>
              <a:xfrm>
                <a:off x="7715921" y="1789455"/>
                <a:ext cx="736600" cy="736600"/>
                <a:chOff x="8286667" y="635396"/>
                <a:chExt cx="736600" cy="736600"/>
              </a:xfrm>
            </p:grpSpPr>
            <p:sp>
              <p:nvSpPr>
                <p:cNvPr id="80" name="椭圆 105">
                  <a:extLst>
                    <a:ext uri="{FF2B5EF4-FFF2-40B4-BE49-F238E27FC236}">
                      <a16:creationId xmlns:a16="http://schemas.microsoft.com/office/drawing/2014/main" id="{E11E5CC1-9C60-4C11-8664-C3CC67280534}"/>
                    </a:ext>
                  </a:extLst>
                </p:cNvPr>
                <p:cNvSpPr/>
                <p:nvPr/>
              </p:nvSpPr>
              <p:spPr>
                <a:xfrm>
                  <a:off x="8286667" y="635396"/>
                  <a:ext cx="736600" cy="736600"/>
                </a:xfrm>
                <a:prstGeom prst="ellipse">
                  <a:avLst/>
                </a:prstGeom>
                <a:gradFill flip="none" rotWithShape="1">
                  <a:gsLst>
                    <a:gs pos="0">
                      <a:schemeClr val="bg1">
                        <a:lumMod val="85000"/>
                      </a:schemeClr>
                    </a:gs>
                    <a:gs pos="100000">
                      <a:srgbClr val="F7F7F7"/>
                    </a:gs>
                  </a:gsLst>
                  <a:lin ang="2700000" scaled="1"/>
                </a:gradFill>
                <a:ln w="15875">
                  <a:gradFill flip="none" rotWithShape="1">
                    <a:gsLst>
                      <a:gs pos="0">
                        <a:schemeClr val="bg1"/>
                      </a:gs>
                      <a:gs pos="100000">
                        <a:schemeClr val="bg1">
                          <a:lumMod val="85000"/>
                        </a:schemeClr>
                      </a:gs>
                    </a:gsLst>
                    <a:lin ang="2700000" scaled="1"/>
                  </a:grad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1" name="椭圆 106">
                  <a:extLst>
                    <a:ext uri="{FF2B5EF4-FFF2-40B4-BE49-F238E27FC236}">
                      <a16:creationId xmlns:a16="http://schemas.microsoft.com/office/drawing/2014/main" id="{48DE7269-87EC-4DF4-B73D-61971476673E}"/>
                    </a:ext>
                  </a:extLst>
                </p:cNvPr>
                <p:cNvSpPr/>
                <p:nvPr/>
              </p:nvSpPr>
              <p:spPr>
                <a:xfrm>
                  <a:off x="8394381" y="743110"/>
                  <a:ext cx="521172" cy="521172"/>
                </a:xfrm>
                <a:prstGeom prst="ellipse">
                  <a:avLst/>
                </a:prstGeom>
                <a:solidFill>
                  <a:srgbClr val="FFB850"/>
                </a:solidFill>
                <a:ln w="15875">
                  <a:gradFill flip="none" rotWithShape="1">
                    <a:gsLst>
                      <a:gs pos="0">
                        <a:schemeClr val="bg1">
                          <a:lumMod val="75000"/>
                        </a:schemeClr>
                      </a:gs>
                      <a:gs pos="100000">
                        <a:schemeClr val="bg1"/>
                      </a:gs>
                    </a:gsLst>
                    <a:lin ang="2700000" scaled="1"/>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62" name="Group 18">
                <a:extLst>
                  <a:ext uri="{FF2B5EF4-FFF2-40B4-BE49-F238E27FC236}">
                    <a16:creationId xmlns:a16="http://schemas.microsoft.com/office/drawing/2014/main" id="{D5B5236F-E25C-466C-B65C-24D130A79DC9}"/>
                  </a:ext>
                </a:extLst>
              </p:cNvPr>
              <p:cNvGrpSpPr>
                <a:grpSpLocks noChangeAspect="1"/>
              </p:cNvGrpSpPr>
              <p:nvPr/>
            </p:nvGrpSpPr>
            <p:grpSpPr bwMode="auto">
              <a:xfrm>
                <a:off x="7887974" y="2058396"/>
                <a:ext cx="381104" cy="224116"/>
                <a:chOff x="5315" y="1433"/>
                <a:chExt cx="2197" cy="1292"/>
              </a:xfrm>
              <a:solidFill>
                <a:schemeClr val="bg1"/>
              </a:solidFill>
            </p:grpSpPr>
            <p:sp>
              <p:nvSpPr>
                <p:cNvPr id="63" name="Freeform 19">
                  <a:extLst>
                    <a:ext uri="{FF2B5EF4-FFF2-40B4-BE49-F238E27FC236}">
                      <a16:creationId xmlns:a16="http://schemas.microsoft.com/office/drawing/2014/main" id="{17FF2B87-2B21-4CFB-AE3E-0CB50CBFFCE8}"/>
                    </a:ext>
                  </a:extLst>
                </p:cNvPr>
                <p:cNvSpPr/>
                <p:nvPr/>
              </p:nvSpPr>
              <p:spPr bwMode="auto">
                <a:xfrm>
                  <a:off x="5915" y="1440"/>
                  <a:ext cx="1014" cy="1278"/>
                </a:xfrm>
                <a:custGeom>
                  <a:avLst/>
                  <a:gdLst>
                    <a:gd name="T0" fmla="*/ 221 w 428"/>
                    <a:gd name="T1" fmla="*/ 231 h 538"/>
                    <a:gd name="T2" fmla="*/ 324 w 428"/>
                    <a:gd name="T3" fmla="*/ 115 h 538"/>
                    <a:gd name="T4" fmla="*/ 207 w 428"/>
                    <a:gd name="T5" fmla="*/ 1 h 538"/>
                    <a:gd name="T6" fmla="*/ 93 w 428"/>
                    <a:gd name="T7" fmla="*/ 118 h 538"/>
                    <a:gd name="T8" fmla="*/ 200 w 428"/>
                    <a:gd name="T9" fmla="*/ 231 h 538"/>
                    <a:gd name="T10" fmla="*/ 2 w 428"/>
                    <a:gd name="T11" fmla="*/ 446 h 538"/>
                    <a:gd name="T12" fmla="*/ 216 w 428"/>
                    <a:gd name="T13" fmla="*/ 537 h 538"/>
                    <a:gd name="T14" fmla="*/ 426 w 428"/>
                    <a:gd name="T15" fmla="*/ 439 h 538"/>
                    <a:gd name="T16" fmla="*/ 221 w 428"/>
                    <a:gd name="T17" fmla="*/ 23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538">
                      <a:moveTo>
                        <a:pt x="221" y="231"/>
                      </a:moveTo>
                      <a:cubicBezTo>
                        <a:pt x="280" y="224"/>
                        <a:pt x="325" y="175"/>
                        <a:pt x="324" y="115"/>
                      </a:cubicBezTo>
                      <a:cubicBezTo>
                        <a:pt x="323" y="51"/>
                        <a:pt x="270" y="0"/>
                        <a:pt x="207" y="1"/>
                      </a:cubicBezTo>
                      <a:cubicBezTo>
                        <a:pt x="143" y="2"/>
                        <a:pt x="92" y="55"/>
                        <a:pt x="93" y="118"/>
                      </a:cubicBezTo>
                      <a:cubicBezTo>
                        <a:pt x="94" y="178"/>
                        <a:pt x="141" y="226"/>
                        <a:pt x="200" y="231"/>
                      </a:cubicBezTo>
                      <a:cubicBezTo>
                        <a:pt x="88" y="239"/>
                        <a:pt x="0" y="333"/>
                        <a:pt x="2" y="446"/>
                      </a:cubicBezTo>
                      <a:cubicBezTo>
                        <a:pt x="3" y="511"/>
                        <a:pt x="110" y="538"/>
                        <a:pt x="216" y="537"/>
                      </a:cubicBezTo>
                      <a:cubicBezTo>
                        <a:pt x="321" y="535"/>
                        <a:pt x="428" y="504"/>
                        <a:pt x="426" y="439"/>
                      </a:cubicBezTo>
                      <a:cubicBezTo>
                        <a:pt x="425" y="326"/>
                        <a:pt x="334" y="235"/>
                        <a:pt x="221" y="231"/>
                      </a:cubicBezTo>
                    </a:path>
                  </a:pathLst>
                </a:custGeom>
                <a:grpFill/>
                <a:ln>
                  <a:noFill/>
                </a:ln>
              </p:spPr>
              <p:txBody>
                <a:bodyPr vert="horz" wrap="square" lIns="68580" tIns="34290" rIns="68580" bIns="34290" numCol="1" anchor="t" anchorCtr="0" compatLnSpc="1"/>
                <a:lstStyle/>
                <a:p>
                  <a:endParaRPr lang="zh-CN" altLang="en-US" sz="1015"/>
                </a:p>
              </p:txBody>
            </p:sp>
            <p:sp>
              <p:nvSpPr>
                <p:cNvPr id="64" name="Freeform 20">
                  <a:extLst>
                    <a:ext uri="{FF2B5EF4-FFF2-40B4-BE49-F238E27FC236}">
                      <a16:creationId xmlns:a16="http://schemas.microsoft.com/office/drawing/2014/main" id="{16ED80BE-0E56-449B-8B23-7AD0B22BEA5C}"/>
                    </a:ext>
                  </a:extLst>
                </p:cNvPr>
                <p:cNvSpPr/>
                <p:nvPr/>
              </p:nvSpPr>
              <p:spPr bwMode="auto">
                <a:xfrm>
                  <a:off x="6825" y="1501"/>
                  <a:ext cx="678" cy="946"/>
                </a:xfrm>
                <a:custGeom>
                  <a:avLst/>
                  <a:gdLst>
                    <a:gd name="T0" fmla="*/ 132 w 286"/>
                    <a:gd name="T1" fmla="*/ 171 h 398"/>
                    <a:gd name="T2" fmla="*/ 210 w 286"/>
                    <a:gd name="T3" fmla="*/ 85 h 398"/>
                    <a:gd name="T4" fmla="*/ 123 w 286"/>
                    <a:gd name="T5" fmla="*/ 1 h 398"/>
                    <a:gd name="T6" fmla="*/ 39 w 286"/>
                    <a:gd name="T7" fmla="*/ 88 h 398"/>
                    <a:gd name="T8" fmla="*/ 120 w 286"/>
                    <a:gd name="T9" fmla="*/ 171 h 398"/>
                    <a:gd name="T10" fmla="*/ 0 w 286"/>
                    <a:gd name="T11" fmla="*/ 237 h 398"/>
                    <a:gd name="T12" fmla="*/ 77 w 286"/>
                    <a:gd name="T13" fmla="*/ 396 h 398"/>
                    <a:gd name="T14" fmla="*/ 129 w 286"/>
                    <a:gd name="T15" fmla="*/ 398 h 398"/>
                    <a:gd name="T16" fmla="*/ 235 w 286"/>
                    <a:gd name="T17" fmla="*/ 380 h 398"/>
                    <a:gd name="T18" fmla="*/ 286 w 286"/>
                    <a:gd name="T19" fmla="*/ 326 h 398"/>
                    <a:gd name="T20" fmla="*/ 132 w 286"/>
                    <a:gd name="T21" fmla="*/ 171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6" h="398">
                      <a:moveTo>
                        <a:pt x="132" y="171"/>
                      </a:moveTo>
                      <a:cubicBezTo>
                        <a:pt x="176" y="167"/>
                        <a:pt x="210" y="130"/>
                        <a:pt x="210" y="85"/>
                      </a:cubicBezTo>
                      <a:cubicBezTo>
                        <a:pt x="209" y="38"/>
                        <a:pt x="170" y="0"/>
                        <a:pt x="123" y="1"/>
                      </a:cubicBezTo>
                      <a:cubicBezTo>
                        <a:pt x="76" y="1"/>
                        <a:pt x="38" y="40"/>
                        <a:pt x="39" y="88"/>
                      </a:cubicBezTo>
                      <a:cubicBezTo>
                        <a:pt x="39" y="133"/>
                        <a:pt x="75" y="169"/>
                        <a:pt x="120" y="171"/>
                      </a:cubicBezTo>
                      <a:cubicBezTo>
                        <a:pt x="71" y="174"/>
                        <a:pt x="28" y="198"/>
                        <a:pt x="0" y="237"/>
                      </a:cubicBezTo>
                      <a:cubicBezTo>
                        <a:pt x="43" y="277"/>
                        <a:pt x="72" y="333"/>
                        <a:pt x="77" y="396"/>
                      </a:cubicBezTo>
                      <a:cubicBezTo>
                        <a:pt x="94" y="398"/>
                        <a:pt x="111" y="398"/>
                        <a:pt x="129" y="398"/>
                      </a:cubicBezTo>
                      <a:cubicBezTo>
                        <a:pt x="170" y="397"/>
                        <a:pt x="207" y="391"/>
                        <a:pt x="235" y="380"/>
                      </a:cubicBezTo>
                      <a:cubicBezTo>
                        <a:pt x="278" y="364"/>
                        <a:pt x="286" y="342"/>
                        <a:pt x="286" y="326"/>
                      </a:cubicBezTo>
                      <a:cubicBezTo>
                        <a:pt x="285" y="241"/>
                        <a:pt x="216" y="173"/>
                        <a:pt x="132" y="171"/>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65" name="Freeform 21">
                  <a:extLst>
                    <a:ext uri="{FF2B5EF4-FFF2-40B4-BE49-F238E27FC236}">
                      <a16:creationId xmlns:a16="http://schemas.microsoft.com/office/drawing/2014/main" id="{97A1A69A-513D-46EA-B3E3-FAAC20E97E16}"/>
                    </a:ext>
                  </a:extLst>
                </p:cNvPr>
                <p:cNvSpPr/>
                <p:nvPr/>
              </p:nvSpPr>
              <p:spPr bwMode="auto">
                <a:xfrm>
                  <a:off x="5324" y="1520"/>
                  <a:ext cx="678" cy="948"/>
                </a:xfrm>
                <a:custGeom>
                  <a:avLst/>
                  <a:gdLst>
                    <a:gd name="T0" fmla="*/ 286 w 286"/>
                    <a:gd name="T1" fmla="*/ 235 h 399"/>
                    <a:gd name="T2" fmla="*/ 163 w 286"/>
                    <a:gd name="T3" fmla="*/ 171 h 399"/>
                    <a:gd name="T4" fmla="*/ 241 w 286"/>
                    <a:gd name="T5" fmla="*/ 85 h 399"/>
                    <a:gd name="T6" fmla="*/ 154 w 286"/>
                    <a:gd name="T7" fmla="*/ 1 h 399"/>
                    <a:gd name="T8" fmla="*/ 70 w 286"/>
                    <a:gd name="T9" fmla="*/ 88 h 399"/>
                    <a:gd name="T10" fmla="*/ 151 w 286"/>
                    <a:gd name="T11" fmla="*/ 171 h 399"/>
                    <a:gd name="T12" fmla="*/ 2 w 286"/>
                    <a:gd name="T13" fmla="*/ 331 h 399"/>
                    <a:gd name="T14" fmla="*/ 54 w 286"/>
                    <a:gd name="T15" fmla="*/ 384 h 399"/>
                    <a:gd name="T16" fmla="*/ 161 w 286"/>
                    <a:gd name="T17" fmla="*/ 398 h 399"/>
                    <a:gd name="T18" fmla="*/ 216 w 286"/>
                    <a:gd name="T19" fmla="*/ 394 h 399"/>
                    <a:gd name="T20" fmla="*/ 286 w 286"/>
                    <a:gd name="T21" fmla="*/ 23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6" h="399">
                      <a:moveTo>
                        <a:pt x="286" y="235"/>
                      </a:moveTo>
                      <a:cubicBezTo>
                        <a:pt x="257" y="196"/>
                        <a:pt x="212" y="172"/>
                        <a:pt x="163" y="171"/>
                      </a:cubicBezTo>
                      <a:cubicBezTo>
                        <a:pt x="207" y="167"/>
                        <a:pt x="242" y="130"/>
                        <a:pt x="241" y="85"/>
                      </a:cubicBezTo>
                      <a:cubicBezTo>
                        <a:pt x="240" y="38"/>
                        <a:pt x="201" y="0"/>
                        <a:pt x="154" y="1"/>
                      </a:cubicBezTo>
                      <a:cubicBezTo>
                        <a:pt x="107" y="1"/>
                        <a:pt x="69" y="41"/>
                        <a:pt x="70" y="88"/>
                      </a:cubicBezTo>
                      <a:cubicBezTo>
                        <a:pt x="71" y="133"/>
                        <a:pt x="106" y="169"/>
                        <a:pt x="151" y="171"/>
                      </a:cubicBezTo>
                      <a:cubicBezTo>
                        <a:pt x="67" y="176"/>
                        <a:pt x="0" y="247"/>
                        <a:pt x="2" y="331"/>
                      </a:cubicBezTo>
                      <a:cubicBezTo>
                        <a:pt x="2" y="347"/>
                        <a:pt x="11" y="369"/>
                        <a:pt x="54" y="384"/>
                      </a:cubicBezTo>
                      <a:cubicBezTo>
                        <a:pt x="83" y="394"/>
                        <a:pt x="120" y="399"/>
                        <a:pt x="161" y="398"/>
                      </a:cubicBezTo>
                      <a:cubicBezTo>
                        <a:pt x="180" y="398"/>
                        <a:pt x="198" y="396"/>
                        <a:pt x="216" y="394"/>
                      </a:cubicBezTo>
                      <a:cubicBezTo>
                        <a:pt x="219" y="332"/>
                        <a:pt x="246" y="277"/>
                        <a:pt x="286" y="235"/>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66" name="Freeform 22">
                  <a:extLst>
                    <a:ext uri="{FF2B5EF4-FFF2-40B4-BE49-F238E27FC236}">
                      <a16:creationId xmlns:a16="http://schemas.microsoft.com/office/drawing/2014/main" id="{BCC0B215-067C-4E7F-A90E-B79A0B5262DB}"/>
                    </a:ext>
                  </a:extLst>
                </p:cNvPr>
                <p:cNvSpPr/>
                <p:nvPr/>
              </p:nvSpPr>
              <p:spPr bwMode="auto">
                <a:xfrm>
                  <a:off x="6837" y="1513"/>
                  <a:ext cx="656" cy="925"/>
                </a:xfrm>
                <a:custGeom>
                  <a:avLst/>
                  <a:gdLst>
                    <a:gd name="T0" fmla="*/ 127 w 277"/>
                    <a:gd name="T1" fmla="*/ 170 h 389"/>
                    <a:gd name="T2" fmla="*/ 127 w 277"/>
                    <a:gd name="T3" fmla="*/ 162 h 389"/>
                    <a:gd name="T4" fmla="*/ 201 w 277"/>
                    <a:gd name="T5" fmla="*/ 80 h 389"/>
                    <a:gd name="T6" fmla="*/ 119 w 277"/>
                    <a:gd name="T7" fmla="*/ 0 h 389"/>
                    <a:gd name="T8" fmla="*/ 118 w 277"/>
                    <a:gd name="T9" fmla="*/ 0 h 389"/>
                    <a:gd name="T10" fmla="*/ 61 w 277"/>
                    <a:gd name="T11" fmla="*/ 24 h 389"/>
                    <a:gd name="T12" fmla="*/ 38 w 277"/>
                    <a:gd name="T13" fmla="*/ 82 h 389"/>
                    <a:gd name="T14" fmla="*/ 115 w 277"/>
                    <a:gd name="T15" fmla="*/ 162 h 389"/>
                    <a:gd name="T16" fmla="*/ 115 w 277"/>
                    <a:gd name="T17" fmla="*/ 170 h 389"/>
                    <a:gd name="T18" fmla="*/ 0 w 277"/>
                    <a:gd name="T19" fmla="*/ 231 h 389"/>
                    <a:gd name="T20" fmla="*/ 76 w 277"/>
                    <a:gd name="T21" fmla="*/ 387 h 389"/>
                    <a:gd name="T22" fmla="*/ 124 w 277"/>
                    <a:gd name="T23" fmla="*/ 389 h 389"/>
                    <a:gd name="T24" fmla="*/ 229 w 277"/>
                    <a:gd name="T25" fmla="*/ 372 h 389"/>
                    <a:gd name="T26" fmla="*/ 277 w 277"/>
                    <a:gd name="T27" fmla="*/ 321 h 389"/>
                    <a:gd name="T28" fmla="*/ 127 w 277"/>
                    <a:gd name="T29" fmla="*/ 17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389">
                      <a:moveTo>
                        <a:pt x="127" y="170"/>
                      </a:moveTo>
                      <a:cubicBezTo>
                        <a:pt x="127" y="162"/>
                        <a:pt x="127" y="162"/>
                        <a:pt x="127" y="162"/>
                      </a:cubicBezTo>
                      <a:cubicBezTo>
                        <a:pt x="169" y="158"/>
                        <a:pt x="201" y="122"/>
                        <a:pt x="201" y="80"/>
                      </a:cubicBezTo>
                      <a:cubicBezTo>
                        <a:pt x="200" y="36"/>
                        <a:pt x="163" y="0"/>
                        <a:pt x="119" y="0"/>
                      </a:cubicBezTo>
                      <a:cubicBezTo>
                        <a:pt x="118" y="0"/>
                        <a:pt x="118" y="0"/>
                        <a:pt x="118" y="0"/>
                      </a:cubicBezTo>
                      <a:cubicBezTo>
                        <a:pt x="96" y="0"/>
                        <a:pt x="76" y="9"/>
                        <a:pt x="61" y="24"/>
                      </a:cubicBezTo>
                      <a:cubicBezTo>
                        <a:pt x="45" y="40"/>
                        <a:pt x="37" y="61"/>
                        <a:pt x="38" y="82"/>
                      </a:cubicBezTo>
                      <a:cubicBezTo>
                        <a:pt x="38" y="125"/>
                        <a:pt x="72" y="160"/>
                        <a:pt x="115" y="162"/>
                      </a:cubicBezTo>
                      <a:cubicBezTo>
                        <a:pt x="115" y="170"/>
                        <a:pt x="115" y="170"/>
                        <a:pt x="115" y="170"/>
                      </a:cubicBezTo>
                      <a:cubicBezTo>
                        <a:pt x="69" y="173"/>
                        <a:pt x="28" y="195"/>
                        <a:pt x="0" y="231"/>
                      </a:cubicBezTo>
                      <a:cubicBezTo>
                        <a:pt x="43" y="273"/>
                        <a:pt x="70" y="328"/>
                        <a:pt x="76" y="387"/>
                      </a:cubicBezTo>
                      <a:cubicBezTo>
                        <a:pt x="91" y="389"/>
                        <a:pt x="108" y="389"/>
                        <a:pt x="124" y="389"/>
                      </a:cubicBezTo>
                      <a:cubicBezTo>
                        <a:pt x="164" y="388"/>
                        <a:pt x="201" y="382"/>
                        <a:pt x="229" y="372"/>
                      </a:cubicBezTo>
                      <a:cubicBezTo>
                        <a:pt x="261" y="359"/>
                        <a:pt x="277" y="342"/>
                        <a:pt x="277" y="321"/>
                      </a:cubicBezTo>
                      <a:cubicBezTo>
                        <a:pt x="276" y="238"/>
                        <a:pt x="210" y="172"/>
                        <a:pt x="127" y="170"/>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67" name="Freeform 23">
                  <a:extLst>
                    <a:ext uri="{FF2B5EF4-FFF2-40B4-BE49-F238E27FC236}">
                      <a16:creationId xmlns:a16="http://schemas.microsoft.com/office/drawing/2014/main" id="{2FF6FF29-42BD-4444-9925-63CD0C9D79F1}"/>
                    </a:ext>
                  </a:extLst>
                </p:cNvPr>
                <p:cNvSpPr/>
                <p:nvPr/>
              </p:nvSpPr>
              <p:spPr bwMode="auto">
                <a:xfrm>
                  <a:off x="5924" y="1452"/>
                  <a:ext cx="993" cy="1254"/>
                </a:xfrm>
                <a:custGeom>
                  <a:avLst/>
                  <a:gdLst>
                    <a:gd name="T0" fmla="*/ 217 w 419"/>
                    <a:gd name="T1" fmla="*/ 230 h 528"/>
                    <a:gd name="T2" fmla="*/ 217 w 419"/>
                    <a:gd name="T3" fmla="*/ 222 h 528"/>
                    <a:gd name="T4" fmla="*/ 316 w 419"/>
                    <a:gd name="T5" fmla="*/ 110 h 528"/>
                    <a:gd name="T6" fmla="*/ 205 w 419"/>
                    <a:gd name="T7" fmla="*/ 0 h 528"/>
                    <a:gd name="T8" fmla="*/ 203 w 419"/>
                    <a:gd name="T9" fmla="*/ 0 h 528"/>
                    <a:gd name="T10" fmla="*/ 93 w 419"/>
                    <a:gd name="T11" fmla="*/ 113 h 528"/>
                    <a:gd name="T12" fmla="*/ 196 w 419"/>
                    <a:gd name="T13" fmla="*/ 222 h 528"/>
                    <a:gd name="T14" fmla="*/ 196 w 419"/>
                    <a:gd name="T15" fmla="*/ 230 h 528"/>
                    <a:gd name="T16" fmla="*/ 2 w 419"/>
                    <a:gd name="T17" fmla="*/ 441 h 528"/>
                    <a:gd name="T18" fmla="*/ 202 w 419"/>
                    <a:gd name="T19" fmla="*/ 528 h 528"/>
                    <a:gd name="T20" fmla="*/ 202 w 419"/>
                    <a:gd name="T21" fmla="*/ 528 h 528"/>
                    <a:gd name="T22" fmla="*/ 211 w 419"/>
                    <a:gd name="T23" fmla="*/ 528 h 528"/>
                    <a:gd name="T24" fmla="*/ 418 w 419"/>
                    <a:gd name="T25" fmla="*/ 434 h 528"/>
                    <a:gd name="T26" fmla="*/ 217 w 419"/>
                    <a:gd name="T27" fmla="*/ 23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9" h="528">
                      <a:moveTo>
                        <a:pt x="217" y="230"/>
                      </a:moveTo>
                      <a:cubicBezTo>
                        <a:pt x="217" y="222"/>
                        <a:pt x="217" y="222"/>
                        <a:pt x="217" y="222"/>
                      </a:cubicBezTo>
                      <a:cubicBezTo>
                        <a:pt x="274" y="215"/>
                        <a:pt x="317" y="167"/>
                        <a:pt x="316" y="110"/>
                      </a:cubicBezTo>
                      <a:cubicBezTo>
                        <a:pt x="315" y="49"/>
                        <a:pt x="265" y="0"/>
                        <a:pt x="205" y="0"/>
                      </a:cubicBezTo>
                      <a:cubicBezTo>
                        <a:pt x="204" y="0"/>
                        <a:pt x="203" y="0"/>
                        <a:pt x="203" y="0"/>
                      </a:cubicBezTo>
                      <a:cubicBezTo>
                        <a:pt x="141" y="1"/>
                        <a:pt x="92" y="52"/>
                        <a:pt x="93" y="113"/>
                      </a:cubicBezTo>
                      <a:cubicBezTo>
                        <a:pt x="94" y="171"/>
                        <a:pt x="138" y="217"/>
                        <a:pt x="196" y="222"/>
                      </a:cubicBezTo>
                      <a:cubicBezTo>
                        <a:pt x="196" y="230"/>
                        <a:pt x="196" y="230"/>
                        <a:pt x="196" y="230"/>
                      </a:cubicBezTo>
                      <a:cubicBezTo>
                        <a:pt x="85" y="238"/>
                        <a:pt x="0" y="330"/>
                        <a:pt x="2" y="441"/>
                      </a:cubicBezTo>
                      <a:cubicBezTo>
                        <a:pt x="3" y="501"/>
                        <a:pt x="103" y="528"/>
                        <a:pt x="202" y="528"/>
                      </a:cubicBezTo>
                      <a:cubicBezTo>
                        <a:pt x="202" y="528"/>
                        <a:pt x="202" y="528"/>
                        <a:pt x="202" y="528"/>
                      </a:cubicBezTo>
                      <a:cubicBezTo>
                        <a:pt x="205" y="528"/>
                        <a:pt x="208" y="528"/>
                        <a:pt x="211" y="528"/>
                      </a:cubicBezTo>
                      <a:cubicBezTo>
                        <a:pt x="315" y="526"/>
                        <a:pt x="419" y="496"/>
                        <a:pt x="418" y="434"/>
                      </a:cubicBezTo>
                      <a:cubicBezTo>
                        <a:pt x="417" y="323"/>
                        <a:pt x="328" y="234"/>
                        <a:pt x="217" y="230"/>
                      </a:cubicBezTo>
                    </a:path>
                  </a:pathLst>
                </a:custGeom>
                <a:grpFill/>
                <a:ln>
                  <a:noFill/>
                </a:ln>
              </p:spPr>
              <p:txBody>
                <a:bodyPr vert="horz" wrap="square" lIns="68580" tIns="34290" rIns="68580" bIns="34290" numCol="1" anchor="t" anchorCtr="0" compatLnSpc="1"/>
                <a:lstStyle/>
                <a:p>
                  <a:endParaRPr lang="zh-CN" altLang="en-US" sz="1015"/>
                </a:p>
              </p:txBody>
            </p:sp>
            <p:sp>
              <p:nvSpPr>
                <p:cNvPr id="68" name="Freeform 24">
                  <a:extLst>
                    <a:ext uri="{FF2B5EF4-FFF2-40B4-BE49-F238E27FC236}">
                      <a16:creationId xmlns:a16="http://schemas.microsoft.com/office/drawing/2014/main" id="{CC6CA8A0-F5CC-404B-B5FA-1CC1FC154BAA}"/>
                    </a:ext>
                  </a:extLst>
                </p:cNvPr>
                <p:cNvSpPr/>
                <p:nvPr/>
              </p:nvSpPr>
              <p:spPr bwMode="auto">
                <a:xfrm>
                  <a:off x="5334" y="1532"/>
                  <a:ext cx="656" cy="927"/>
                </a:xfrm>
                <a:custGeom>
                  <a:avLst/>
                  <a:gdLst>
                    <a:gd name="T0" fmla="*/ 159 w 277"/>
                    <a:gd name="T1" fmla="*/ 170 h 390"/>
                    <a:gd name="T2" fmla="*/ 159 w 277"/>
                    <a:gd name="T3" fmla="*/ 162 h 390"/>
                    <a:gd name="T4" fmla="*/ 233 w 277"/>
                    <a:gd name="T5" fmla="*/ 80 h 390"/>
                    <a:gd name="T6" fmla="*/ 152 w 277"/>
                    <a:gd name="T7" fmla="*/ 0 h 390"/>
                    <a:gd name="T8" fmla="*/ 150 w 277"/>
                    <a:gd name="T9" fmla="*/ 0 h 390"/>
                    <a:gd name="T10" fmla="*/ 70 w 277"/>
                    <a:gd name="T11" fmla="*/ 83 h 390"/>
                    <a:gd name="T12" fmla="*/ 147 w 277"/>
                    <a:gd name="T13" fmla="*/ 162 h 390"/>
                    <a:gd name="T14" fmla="*/ 147 w 277"/>
                    <a:gd name="T15" fmla="*/ 170 h 390"/>
                    <a:gd name="T16" fmla="*/ 2 w 277"/>
                    <a:gd name="T17" fmla="*/ 326 h 390"/>
                    <a:gd name="T18" fmla="*/ 52 w 277"/>
                    <a:gd name="T19" fmla="*/ 375 h 390"/>
                    <a:gd name="T20" fmla="*/ 157 w 277"/>
                    <a:gd name="T21" fmla="*/ 389 h 390"/>
                    <a:gd name="T22" fmla="*/ 208 w 277"/>
                    <a:gd name="T23" fmla="*/ 385 h 390"/>
                    <a:gd name="T24" fmla="*/ 277 w 277"/>
                    <a:gd name="T25" fmla="*/ 230 h 390"/>
                    <a:gd name="T26" fmla="*/ 159 w 277"/>
                    <a:gd name="T27" fmla="*/ 17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390">
                      <a:moveTo>
                        <a:pt x="159" y="170"/>
                      </a:moveTo>
                      <a:cubicBezTo>
                        <a:pt x="159" y="162"/>
                        <a:pt x="159" y="162"/>
                        <a:pt x="159" y="162"/>
                      </a:cubicBezTo>
                      <a:cubicBezTo>
                        <a:pt x="201" y="159"/>
                        <a:pt x="234" y="122"/>
                        <a:pt x="233" y="80"/>
                      </a:cubicBezTo>
                      <a:cubicBezTo>
                        <a:pt x="232" y="36"/>
                        <a:pt x="196" y="0"/>
                        <a:pt x="152" y="0"/>
                      </a:cubicBezTo>
                      <a:cubicBezTo>
                        <a:pt x="150" y="0"/>
                        <a:pt x="150" y="0"/>
                        <a:pt x="150" y="0"/>
                      </a:cubicBezTo>
                      <a:cubicBezTo>
                        <a:pt x="105" y="0"/>
                        <a:pt x="69" y="38"/>
                        <a:pt x="70" y="83"/>
                      </a:cubicBezTo>
                      <a:cubicBezTo>
                        <a:pt x="71" y="125"/>
                        <a:pt x="104" y="160"/>
                        <a:pt x="147" y="162"/>
                      </a:cubicBezTo>
                      <a:cubicBezTo>
                        <a:pt x="147" y="170"/>
                        <a:pt x="147" y="170"/>
                        <a:pt x="147" y="170"/>
                      </a:cubicBezTo>
                      <a:cubicBezTo>
                        <a:pt x="64" y="175"/>
                        <a:pt x="0" y="244"/>
                        <a:pt x="2" y="326"/>
                      </a:cubicBezTo>
                      <a:cubicBezTo>
                        <a:pt x="2" y="341"/>
                        <a:pt x="11" y="361"/>
                        <a:pt x="52" y="375"/>
                      </a:cubicBezTo>
                      <a:cubicBezTo>
                        <a:pt x="79" y="385"/>
                        <a:pt x="117" y="390"/>
                        <a:pt x="157" y="389"/>
                      </a:cubicBezTo>
                      <a:cubicBezTo>
                        <a:pt x="174" y="389"/>
                        <a:pt x="191" y="388"/>
                        <a:pt x="208" y="385"/>
                      </a:cubicBezTo>
                      <a:cubicBezTo>
                        <a:pt x="212" y="327"/>
                        <a:pt x="237" y="272"/>
                        <a:pt x="277" y="230"/>
                      </a:cubicBezTo>
                      <a:cubicBezTo>
                        <a:pt x="249" y="193"/>
                        <a:pt x="206" y="171"/>
                        <a:pt x="159" y="170"/>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69" name="Freeform 25">
                  <a:extLst>
                    <a:ext uri="{FF2B5EF4-FFF2-40B4-BE49-F238E27FC236}">
                      <a16:creationId xmlns:a16="http://schemas.microsoft.com/office/drawing/2014/main" id="{3FA8F4EF-D49D-4EBA-91B5-380E47436BC7}"/>
                    </a:ext>
                  </a:extLst>
                </p:cNvPr>
                <p:cNvSpPr/>
                <p:nvPr/>
              </p:nvSpPr>
              <p:spPr bwMode="auto">
                <a:xfrm>
                  <a:off x="5334" y="1532"/>
                  <a:ext cx="656" cy="927"/>
                </a:xfrm>
                <a:custGeom>
                  <a:avLst/>
                  <a:gdLst>
                    <a:gd name="T0" fmla="*/ 233 w 277"/>
                    <a:gd name="T1" fmla="*/ 80 h 390"/>
                    <a:gd name="T2" fmla="*/ 152 w 277"/>
                    <a:gd name="T3" fmla="*/ 0 h 390"/>
                    <a:gd name="T4" fmla="*/ 150 w 277"/>
                    <a:gd name="T5" fmla="*/ 0 h 390"/>
                    <a:gd name="T6" fmla="*/ 70 w 277"/>
                    <a:gd name="T7" fmla="*/ 83 h 390"/>
                    <a:gd name="T8" fmla="*/ 147 w 277"/>
                    <a:gd name="T9" fmla="*/ 162 h 390"/>
                    <a:gd name="T10" fmla="*/ 147 w 277"/>
                    <a:gd name="T11" fmla="*/ 166 h 390"/>
                    <a:gd name="T12" fmla="*/ 149 w 277"/>
                    <a:gd name="T13" fmla="*/ 167 h 390"/>
                    <a:gd name="T14" fmla="*/ 147 w 277"/>
                    <a:gd name="T15" fmla="*/ 166 h 390"/>
                    <a:gd name="T16" fmla="*/ 147 w 277"/>
                    <a:gd name="T17" fmla="*/ 170 h 390"/>
                    <a:gd name="T18" fmla="*/ 2 w 277"/>
                    <a:gd name="T19" fmla="*/ 326 h 390"/>
                    <a:gd name="T20" fmla="*/ 52 w 277"/>
                    <a:gd name="T21" fmla="*/ 375 h 390"/>
                    <a:gd name="T22" fmla="*/ 157 w 277"/>
                    <a:gd name="T23" fmla="*/ 389 h 390"/>
                    <a:gd name="T24" fmla="*/ 208 w 277"/>
                    <a:gd name="T25" fmla="*/ 385 h 390"/>
                    <a:gd name="T26" fmla="*/ 277 w 277"/>
                    <a:gd name="T27" fmla="*/ 230 h 390"/>
                    <a:gd name="T28" fmla="*/ 159 w 277"/>
                    <a:gd name="T29" fmla="*/ 170 h 390"/>
                    <a:gd name="T30" fmla="*/ 159 w 277"/>
                    <a:gd name="T31" fmla="*/ 166 h 390"/>
                    <a:gd name="T32" fmla="*/ 156 w 277"/>
                    <a:gd name="T33" fmla="*/ 167 h 390"/>
                    <a:gd name="T34" fmla="*/ 159 w 277"/>
                    <a:gd name="T35" fmla="*/ 166 h 390"/>
                    <a:gd name="T36" fmla="*/ 159 w 277"/>
                    <a:gd name="T37" fmla="*/ 162 h 390"/>
                    <a:gd name="T38" fmla="*/ 233 w 277"/>
                    <a:gd name="T39" fmla="*/ 8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 h="390">
                      <a:moveTo>
                        <a:pt x="233" y="80"/>
                      </a:moveTo>
                      <a:cubicBezTo>
                        <a:pt x="232" y="36"/>
                        <a:pt x="196" y="0"/>
                        <a:pt x="152" y="0"/>
                      </a:cubicBezTo>
                      <a:cubicBezTo>
                        <a:pt x="150" y="0"/>
                        <a:pt x="150" y="0"/>
                        <a:pt x="150" y="0"/>
                      </a:cubicBezTo>
                      <a:cubicBezTo>
                        <a:pt x="105" y="0"/>
                        <a:pt x="69" y="38"/>
                        <a:pt x="70" y="83"/>
                      </a:cubicBezTo>
                      <a:cubicBezTo>
                        <a:pt x="71" y="125"/>
                        <a:pt x="104" y="160"/>
                        <a:pt x="147" y="162"/>
                      </a:cubicBezTo>
                      <a:cubicBezTo>
                        <a:pt x="147" y="166"/>
                        <a:pt x="147" y="166"/>
                        <a:pt x="147" y="166"/>
                      </a:cubicBezTo>
                      <a:cubicBezTo>
                        <a:pt x="149" y="167"/>
                        <a:pt x="149" y="167"/>
                        <a:pt x="149" y="167"/>
                      </a:cubicBezTo>
                      <a:cubicBezTo>
                        <a:pt x="147" y="166"/>
                        <a:pt x="147" y="166"/>
                        <a:pt x="147" y="166"/>
                      </a:cubicBezTo>
                      <a:cubicBezTo>
                        <a:pt x="147" y="170"/>
                        <a:pt x="147" y="170"/>
                        <a:pt x="147" y="170"/>
                      </a:cubicBezTo>
                      <a:cubicBezTo>
                        <a:pt x="64" y="175"/>
                        <a:pt x="0" y="244"/>
                        <a:pt x="2" y="326"/>
                      </a:cubicBezTo>
                      <a:cubicBezTo>
                        <a:pt x="2" y="341"/>
                        <a:pt x="11" y="361"/>
                        <a:pt x="52" y="375"/>
                      </a:cubicBezTo>
                      <a:cubicBezTo>
                        <a:pt x="79" y="385"/>
                        <a:pt x="117" y="390"/>
                        <a:pt x="157" y="389"/>
                      </a:cubicBezTo>
                      <a:cubicBezTo>
                        <a:pt x="174" y="389"/>
                        <a:pt x="191" y="388"/>
                        <a:pt x="208" y="385"/>
                      </a:cubicBezTo>
                      <a:cubicBezTo>
                        <a:pt x="212" y="327"/>
                        <a:pt x="237" y="272"/>
                        <a:pt x="277" y="230"/>
                      </a:cubicBezTo>
                      <a:cubicBezTo>
                        <a:pt x="249" y="193"/>
                        <a:pt x="206" y="171"/>
                        <a:pt x="159" y="170"/>
                      </a:cubicBezTo>
                      <a:cubicBezTo>
                        <a:pt x="159" y="166"/>
                        <a:pt x="159" y="166"/>
                        <a:pt x="159" y="166"/>
                      </a:cubicBezTo>
                      <a:cubicBezTo>
                        <a:pt x="156" y="167"/>
                        <a:pt x="156" y="167"/>
                        <a:pt x="156" y="167"/>
                      </a:cubicBezTo>
                      <a:cubicBezTo>
                        <a:pt x="159" y="166"/>
                        <a:pt x="159" y="166"/>
                        <a:pt x="159" y="166"/>
                      </a:cubicBezTo>
                      <a:cubicBezTo>
                        <a:pt x="159" y="162"/>
                        <a:pt x="159" y="162"/>
                        <a:pt x="159" y="162"/>
                      </a:cubicBezTo>
                      <a:cubicBezTo>
                        <a:pt x="201" y="159"/>
                        <a:pt x="234" y="122"/>
                        <a:pt x="233" y="80"/>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70" name="Freeform 26">
                  <a:extLst>
                    <a:ext uri="{FF2B5EF4-FFF2-40B4-BE49-F238E27FC236}">
                      <a16:creationId xmlns:a16="http://schemas.microsoft.com/office/drawing/2014/main" id="{699DB138-4D3E-4FD6-8EA1-AA8572517314}"/>
                    </a:ext>
                  </a:extLst>
                </p:cNvPr>
                <p:cNvSpPr/>
                <p:nvPr/>
              </p:nvSpPr>
              <p:spPr bwMode="auto">
                <a:xfrm>
                  <a:off x="5315" y="1924"/>
                  <a:ext cx="702" cy="552"/>
                </a:xfrm>
                <a:custGeom>
                  <a:avLst/>
                  <a:gdLst>
                    <a:gd name="T0" fmla="*/ 294 w 296"/>
                    <a:gd name="T1" fmla="*/ 63 h 232"/>
                    <a:gd name="T2" fmla="*/ 192 w 296"/>
                    <a:gd name="T3" fmla="*/ 0 h 232"/>
                    <a:gd name="T4" fmla="*/ 167 w 296"/>
                    <a:gd name="T5" fmla="*/ 1 h 232"/>
                    <a:gd name="T6" fmla="*/ 167 w 296"/>
                    <a:gd name="T7" fmla="*/ 5 h 232"/>
                    <a:gd name="T8" fmla="*/ 285 w 296"/>
                    <a:gd name="T9" fmla="*/ 65 h 232"/>
                    <a:gd name="T10" fmla="*/ 216 w 296"/>
                    <a:gd name="T11" fmla="*/ 220 h 232"/>
                    <a:gd name="T12" fmla="*/ 165 w 296"/>
                    <a:gd name="T13" fmla="*/ 224 h 232"/>
                    <a:gd name="T14" fmla="*/ 60 w 296"/>
                    <a:gd name="T15" fmla="*/ 210 h 232"/>
                    <a:gd name="T16" fmla="*/ 10 w 296"/>
                    <a:gd name="T17" fmla="*/ 161 h 232"/>
                    <a:gd name="T18" fmla="*/ 155 w 296"/>
                    <a:gd name="T19" fmla="*/ 5 h 232"/>
                    <a:gd name="T20" fmla="*/ 155 w 296"/>
                    <a:gd name="T21" fmla="*/ 1 h 232"/>
                    <a:gd name="T22" fmla="*/ 130 w 296"/>
                    <a:gd name="T23" fmla="*/ 1 h 232"/>
                    <a:gd name="T24" fmla="*/ 155 w 296"/>
                    <a:gd name="T25" fmla="*/ 1 h 232"/>
                    <a:gd name="T26" fmla="*/ 130 w 296"/>
                    <a:gd name="T27" fmla="*/ 1 h 232"/>
                    <a:gd name="T28" fmla="*/ 2 w 296"/>
                    <a:gd name="T29" fmla="*/ 161 h 232"/>
                    <a:gd name="T30" fmla="*/ 57 w 296"/>
                    <a:gd name="T31" fmla="*/ 218 h 232"/>
                    <a:gd name="T32" fmla="*/ 157 w 296"/>
                    <a:gd name="T33" fmla="*/ 232 h 232"/>
                    <a:gd name="T34" fmla="*/ 165 w 296"/>
                    <a:gd name="T35" fmla="*/ 232 h 232"/>
                    <a:gd name="T36" fmla="*/ 220 w 296"/>
                    <a:gd name="T37" fmla="*/ 228 h 232"/>
                    <a:gd name="T38" fmla="*/ 224 w 296"/>
                    <a:gd name="T39" fmla="*/ 227 h 232"/>
                    <a:gd name="T40" fmla="*/ 224 w 296"/>
                    <a:gd name="T41" fmla="*/ 224 h 232"/>
                    <a:gd name="T42" fmla="*/ 293 w 296"/>
                    <a:gd name="T43" fmla="*/ 68 h 232"/>
                    <a:gd name="T44" fmla="*/ 296 w 296"/>
                    <a:gd name="T45" fmla="*/ 66 h 232"/>
                    <a:gd name="T46" fmla="*/ 294 w 296"/>
                    <a:gd name="T47" fmla="*/ 6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6" h="232">
                      <a:moveTo>
                        <a:pt x="294" y="63"/>
                      </a:moveTo>
                      <a:cubicBezTo>
                        <a:pt x="269" y="29"/>
                        <a:pt x="232" y="7"/>
                        <a:pt x="192" y="0"/>
                      </a:cubicBezTo>
                      <a:cubicBezTo>
                        <a:pt x="167" y="1"/>
                        <a:pt x="167" y="1"/>
                        <a:pt x="167" y="1"/>
                      </a:cubicBezTo>
                      <a:cubicBezTo>
                        <a:pt x="167" y="5"/>
                        <a:pt x="167" y="5"/>
                        <a:pt x="167" y="5"/>
                      </a:cubicBezTo>
                      <a:cubicBezTo>
                        <a:pt x="214" y="6"/>
                        <a:pt x="257" y="28"/>
                        <a:pt x="285" y="65"/>
                      </a:cubicBezTo>
                      <a:cubicBezTo>
                        <a:pt x="245" y="107"/>
                        <a:pt x="220" y="162"/>
                        <a:pt x="216" y="220"/>
                      </a:cubicBezTo>
                      <a:cubicBezTo>
                        <a:pt x="199" y="223"/>
                        <a:pt x="182" y="224"/>
                        <a:pt x="165" y="224"/>
                      </a:cubicBezTo>
                      <a:cubicBezTo>
                        <a:pt x="125" y="225"/>
                        <a:pt x="87" y="220"/>
                        <a:pt x="60" y="210"/>
                      </a:cubicBezTo>
                      <a:cubicBezTo>
                        <a:pt x="19" y="196"/>
                        <a:pt x="10" y="176"/>
                        <a:pt x="10" y="161"/>
                      </a:cubicBezTo>
                      <a:cubicBezTo>
                        <a:pt x="8" y="79"/>
                        <a:pt x="72" y="10"/>
                        <a:pt x="155" y="5"/>
                      </a:cubicBezTo>
                      <a:cubicBezTo>
                        <a:pt x="155" y="1"/>
                        <a:pt x="155" y="1"/>
                        <a:pt x="155" y="1"/>
                      </a:cubicBezTo>
                      <a:cubicBezTo>
                        <a:pt x="130" y="1"/>
                        <a:pt x="130" y="1"/>
                        <a:pt x="130" y="1"/>
                      </a:cubicBezTo>
                      <a:cubicBezTo>
                        <a:pt x="155" y="1"/>
                        <a:pt x="155" y="1"/>
                        <a:pt x="155" y="1"/>
                      </a:cubicBezTo>
                      <a:cubicBezTo>
                        <a:pt x="130" y="1"/>
                        <a:pt x="130" y="1"/>
                        <a:pt x="130" y="1"/>
                      </a:cubicBezTo>
                      <a:cubicBezTo>
                        <a:pt x="55" y="16"/>
                        <a:pt x="0" y="83"/>
                        <a:pt x="2" y="161"/>
                      </a:cubicBezTo>
                      <a:cubicBezTo>
                        <a:pt x="2" y="178"/>
                        <a:pt x="12" y="202"/>
                        <a:pt x="57" y="218"/>
                      </a:cubicBezTo>
                      <a:cubicBezTo>
                        <a:pt x="84" y="227"/>
                        <a:pt x="119" y="232"/>
                        <a:pt x="157" y="232"/>
                      </a:cubicBezTo>
                      <a:cubicBezTo>
                        <a:pt x="160" y="232"/>
                        <a:pt x="162" y="232"/>
                        <a:pt x="165" y="232"/>
                      </a:cubicBezTo>
                      <a:cubicBezTo>
                        <a:pt x="183" y="232"/>
                        <a:pt x="202" y="230"/>
                        <a:pt x="220" y="228"/>
                      </a:cubicBezTo>
                      <a:cubicBezTo>
                        <a:pt x="224" y="227"/>
                        <a:pt x="224" y="227"/>
                        <a:pt x="224" y="227"/>
                      </a:cubicBezTo>
                      <a:cubicBezTo>
                        <a:pt x="224" y="224"/>
                        <a:pt x="224" y="224"/>
                        <a:pt x="224" y="224"/>
                      </a:cubicBezTo>
                      <a:cubicBezTo>
                        <a:pt x="227" y="165"/>
                        <a:pt x="252" y="110"/>
                        <a:pt x="293" y="68"/>
                      </a:cubicBezTo>
                      <a:cubicBezTo>
                        <a:pt x="296" y="66"/>
                        <a:pt x="296" y="66"/>
                        <a:pt x="296" y="66"/>
                      </a:cubicBezTo>
                      <a:lnTo>
                        <a:pt x="294" y="63"/>
                      </a:lnTo>
                      <a:close/>
                    </a:path>
                  </a:pathLst>
                </a:custGeom>
                <a:grpFill/>
                <a:ln>
                  <a:noFill/>
                </a:ln>
              </p:spPr>
              <p:txBody>
                <a:bodyPr vert="horz" wrap="square" lIns="68580" tIns="34290" rIns="68580" bIns="34290" numCol="1" anchor="t" anchorCtr="0" compatLnSpc="1"/>
                <a:lstStyle/>
                <a:p>
                  <a:endParaRPr lang="zh-CN" altLang="en-US" sz="1015"/>
                </a:p>
              </p:txBody>
            </p:sp>
            <p:sp>
              <p:nvSpPr>
                <p:cNvPr id="71" name="Freeform 27">
                  <a:extLst>
                    <a:ext uri="{FF2B5EF4-FFF2-40B4-BE49-F238E27FC236}">
                      <a16:creationId xmlns:a16="http://schemas.microsoft.com/office/drawing/2014/main" id="{CCA48DF0-581C-46A6-80D0-8D1AF75224A9}"/>
                    </a:ext>
                  </a:extLst>
                </p:cNvPr>
                <p:cNvSpPr/>
                <p:nvPr/>
              </p:nvSpPr>
              <p:spPr bwMode="auto">
                <a:xfrm>
                  <a:off x="5479" y="1513"/>
                  <a:ext cx="429" cy="414"/>
                </a:xfrm>
                <a:custGeom>
                  <a:avLst/>
                  <a:gdLst>
                    <a:gd name="T0" fmla="*/ 86 w 181"/>
                    <a:gd name="T1" fmla="*/ 170 h 174"/>
                    <a:gd name="T2" fmla="*/ 9 w 181"/>
                    <a:gd name="T3" fmla="*/ 91 h 174"/>
                    <a:gd name="T4" fmla="*/ 89 w 181"/>
                    <a:gd name="T5" fmla="*/ 8 h 174"/>
                    <a:gd name="T6" fmla="*/ 91 w 181"/>
                    <a:gd name="T7" fmla="*/ 8 h 174"/>
                    <a:gd name="T8" fmla="*/ 172 w 181"/>
                    <a:gd name="T9" fmla="*/ 88 h 174"/>
                    <a:gd name="T10" fmla="*/ 98 w 181"/>
                    <a:gd name="T11" fmla="*/ 170 h 174"/>
                    <a:gd name="T12" fmla="*/ 98 w 181"/>
                    <a:gd name="T13" fmla="*/ 174 h 174"/>
                    <a:gd name="T14" fmla="*/ 123 w 181"/>
                    <a:gd name="T15" fmla="*/ 173 h 174"/>
                    <a:gd name="T16" fmla="*/ 98 w 181"/>
                    <a:gd name="T17" fmla="*/ 174 h 174"/>
                    <a:gd name="T18" fmla="*/ 123 w 181"/>
                    <a:gd name="T19" fmla="*/ 173 h 174"/>
                    <a:gd name="T20" fmla="*/ 180 w 181"/>
                    <a:gd name="T21" fmla="*/ 88 h 174"/>
                    <a:gd name="T22" fmla="*/ 91 w 181"/>
                    <a:gd name="T23" fmla="*/ 0 h 174"/>
                    <a:gd name="T24" fmla="*/ 89 w 181"/>
                    <a:gd name="T25" fmla="*/ 0 h 174"/>
                    <a:gd name="T26" fmla="*/ 1 w 181"/>
                    <a:gd name="T27" fmla="*/ 91 h 174"/>
                    <a:gd name="T28" fmla="*/ 61 w 181"/>
                    <a:gd name="T29" fmla="*/ 174 h 174"/>
                    <a:gd name="T30" fmla="*/ 86 w 181"/>
                    <a:gd name="T31" fmla="*/ 174 h 174"/>
                    <a:gd name="T32" fmla="*/ 86 w 181"/>
                    <a:gd name="T33" fmla="*/ 17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174">
                      <a:moveTo>
                        <a:pt x="86" y="170"/>
                      </a:moveTo>
                      <a:cubicBezTo>
                        <a:pt x="43" y="168"/>
                        <a:pt x="10" y="133"/>
                        <a:pt x="9" y="91"/>
                      </a:cubicBezTo>
                      <a:cubicBezTo>
                        <a:pt x="8" y="46"/>
                        <a:pt x="44" y="8"/>
                        <a:pt x="89" y="8"/>
                      </a:cubicBezTo>
                      <a:cubicBezTo>
                        <a:pt x="91" y="8"/>
                        <a:pt x="91" y="8"/>
                        <a:pt x="91" y="8"/>
                      </a:cubicBezTo>
                      <a:cubicBezTo>
                        <a:pt x="135" y="8"/>
                        <a:pt x="171" y="44"/>
                        <a:pt x="172" y="88"/>
                      </a:cubicBezTo>
                      <a:cubicBezTo>
                        <a:pt x="173" y="130"/>
                        <a:pt x="140" y="167"/>
                        <a:pt x="98" y="170"/>
                      </a:cubicBezTo>
                      <a:cubicBezTo>
                        <a:pt x="98" y="174"/>
                        <a:pt x="98" y="174"/>
                        <a:pt x="98" y="174"/>
                      </a:cubicBezTo>
                      <a:cubicBezTo>
                        <a:pt x="123" y="173"/>
                        <a:pt x="123" y="173"/>
                        <a:pt x="123" y="173"/>
                      </a:cubicBezTo>
                      <a:cubicBezTo>
                        <a:pt x="98" y="174"/>
                        <a:pt x="98" y="174"/>
                        <a:pt x="98" y="174"/>
                      </a:cubicBezTo>
                      <a:cubicBezTo>
                        <a:pt x="123" y="173"/>
                        <a:pt x="123" y="173"/>
                        <a:pt x="123" y="173"/>
                      </a:cubicBezTo>
                      <a:cubicBezTo>
                        <a:pt x="157" y="159"/>
                        <a:pt x="181" y="126"/>
                        <a:pt x="180" y="88"/>
                      </a:cubicBezTo>
                      <a:cubicBezTo>
                        <a:pt x="179" y="39"/>
                        <a:pt x="139" y="0"/>
                        <a:pt x="91" y="0"/>
                      </a:cubicBezTo>
                      <a:cubicBezTo>
                        <a:pt x="89" y="0"/>
                        <a:pt x="89" y="0"/>
                        <a:pt x="89" y="0"/>
                      </a:cubicBezTo>
                      <a:cubicBezTo>
                        <a:pt x="40" y="0"/>
                        <a:pt x="0" y="41"/>
                        <a:pt x="1" y="91"/>
                      </a:cubicBezTo>
                      <a:cubicBezTo>
                        <a:pt x="2" y="129"/>
                        <a:pt x="27" y="162"/>
                        <a:pt x="61" y="174"/>
                      </a:cubicBezTo>
                      <a:cubicBezTo>
                        <a:pt x="86" y="174"/>
                        <a:pt x="86" y="174"/>
                        <a:pt x="86" y="174"/>
                      </a:cubicBezTo>
                      <a:lnTo>
                        <a:pt x="86" y="170"/>
                      </a:lnTo>
                      <a:close/>
                    </a:path>
                  </a:pathLst>
                </a:custGeom>
                <a:grpFill/>
                <a:ln>
                  <a:noFill/>
                </a:ln>
              </p:spPr>
              <p:txBody>
                <a:bodyPr vert="horz" wrap="square" lIns="68580" tIns="34290" rIns="68580" bIns="34290" numCol="1" anchor="t" anchorCtr="0" compatLnSpc="1"/>
                <a:lstStyle/>
                <a:p>
                  <a:endParaRPr lang="zh-CN" altLang="en-US" sz="1015"/>
                </a:p>
              </p:txBody>
            </p:sp>
            <p:sp>
              <p:nvSpPr>
                <p:cNvPr id="72" name="Freeform 28">
                  <a:extLst>
                    <a:ext uri="{FF2B5EF4-FFF2-40B4-BE49-F238E27FC236}">
                      <a16:creationId xmlns:a16="http://schemas.microsoft.com/office/drawing/2014/main" id="{9B9B8009-E9E9-479A-8258-E699DB906B84}"/>
                    </a:ext>
                  </a:extLst>
                </p:cNvPr>
                <p:cNvSpPr/>
                <p:nvPr/>
              </p:nvSpPr>
              <p:spPr bwMode="auto">
                <a:xfrm>
                  <a:off x="5924" y="1452"/>
                  <a:ext cx="993" cy="1254"/>
                </a:xfrm>
                <a:custGeom>
                  <a:avLst/>
                  <a:gdLst>
                    <a:gd name="T0" fmla="*/ 316 w 419"/>
                    <a:gd name="T1" fmla="*/ 110 h 528"/>
                    <a:gd name="T2" fmla="*/ 205 w 419"/>
                    <a:gd name="T3" fmla="*/ 0 h 528"/>
                    <a:gd name="T4" fmla="*/ 203 w 419"/>
                    <a:gd name="T5" fmla="*/ 0 h 528"/>
                    <a:gd name="T6" fmla="*/ 93 w 419"/>
                    <a:gd name="T7" fmla="*/ 113 h 528"/>
                    <a:gd name="T8" fmla="*/ 196 w 419"/>
                    <a:gd name="T9" fmla="*/ 222 h 528"/>
                    <a:gd name="T10" fmla="*/ 196 w 419"/>
                    <a:gd name="T11" fmla="*/ 226 h 528"/>
                    <a:gd name="T12" fmla="*/ 198 w 419"/>
                    <a:gd name="T13" fmla="*/ 226 h 528"/>
                    <a:gd name="T14" fmla="*/ 196 w 419"/>
                    <a:gd name="T15" fmla="*/ 226 h 528"/>
                    <a:gd name="T16" fmla="*/ 196 w 419"/>
                    <a:gd name="T17" fmla="*/ 230 h 528"/>
                    <a:gd name="T18" fmla="*/ 2 w 419"/>
                    <a:gd name="T19" fmla="*/ 441 h 528"/>
                    <a:gd name="T20" fmla="*/ 202 w 419"/>
                    <a:gd name="T21" fmla="*/ 528 h 528"/>
                    <a:gd name="T22" fmla="*/ 202 w 419"/>
                    <a:gd name="T23" fmla="*/ 528 h 528"/>
                    <a:gd name="T24" fmla="*/ 211 w 419"/>
                    <a:gd name="T25" fmla="*/ 528 h 528"/>
                    <a:gd name="T26" fmla="*/ 418 w 419"/>
                    <a:gd name="T27" fmla="*/ 434 h 528"/>
                    <a:gd name="T28" fmla="*/ 217 w 419"/>
                    <a:gd name="T29" fmla="*/ 230 h 528"/>
                    <a:gd name="T30" fmla="*/ 217 w 419"/>
                    <a:gd name="T31" fmla="*/ 226 h 528"/>
                    <a:gd name="T32" fmla="*/ 213 w 419"/>
                    <a:gd name="T33" fmla="*/ 226 h 528"/>
                    <a:gd name="T34" fmla="*/ 217 w 419"/>
                    <a:gd name="T35" fmla="*/ 226 h 528"/>
                    <a:gd name="T36" fmla="*/ 217 w 419"/>
                    <a:gd name="T37" fmla="*/ 222 h 528"/>
                    <a:gd name="T38" fmla="*/ 316 w 419"/>
                    <a:gd name="T39" fmla="*/ 11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9" h="528">
                      <a:moveTo>
                        <a:pt x="316" y="110"/>
                      </a:moveTo>
                      <a:cubicBezTo>
                        <a:pt x="315" y="49"/>
                        <a:pt x="265" y="0"/>
                        <a:pt x="205" y="0"/>
                      </a:cubicBezTo>
                      <a:cubicBezTo>
                        <a:pt x="204" y="0"/>
                        <a:pt x="203" y="0"/>
                        <a:pt x="203" y="0"/>
                      </a:cubicBezTo>
                      <a:cubicBezTo>
                        <a:pt x="141" y="1"/>
                        <a:pt x="92" y="52"/>
                        <a:pt x="93" y="113"/>
                      </a:cubicBezTo>
                      <a:cubicBezTo>
                        <a:pt x="94" y="171"/>
                        <a:pt x="138" y="217"/>
                        <a:pt x="196" y="222"/>
                      </a:cubicBezTo>
                      <a:cubicBezTo>
                        <a:pt x="196" y="226"/>
                        <a:pt x="196" y="226"/>
                        <a:pt x="196" y="226"/>
                      </a:cubicBezTo>
                      <a:cubicBezTo>
                        <a:pt x="198" y="226"/>
                        <a:pt x="198" y="226"/>
                        <a:pt x="198" y="226"/>
                      </a:cubicBezTo>
                      <a:cubicBezTo>
                        <a:pt x="196" y="226"/>
                        <a:pt x="196" y="226"/>
                        <a:pt x="196" y="226"/>
                      </a:cubicBezTo>
                      <a:cubicBezTo>
                        <a:pt x="196" y="230"/>
                        <a:pt x="196" y="230"/>
                        <a:pt x="196" y="230"/>
                      </a:cubicBezTo>
                      <a:cubicBezTo>
                        <a:pt x="85" y="238"/>
                        <a:pt x="0" y="330"/>
                        <a:pt x="2" y="441"/>
                      </a:cubicBezTo>
                      <a:cubicBezTo>
                        <a:pt x="3" y="501"/>
                        <a:pt x="103" y="528"/>
                        <a:pt x="202" y="528"/>
                      </a:cubicBezTo>
                      <a:cubicBezTo>
                        <a:pt x="202" y="528"/>
                        <a:pt x="202" y="528"/>
                        <a:pt x="202" y="528"/>
                      </a:cubicBezTo>
                      <a:cubicBezTo>
                        <a:pt x="205" y="528"/>
                        <a:pt x="208" y="528"/>
                        <a:pt x="211" y="528"/>
                      </a:cubicBezTo>
                      <a:cubicBezTo>
                        <a:pt x="315" y="526"/>
                        <a:pt x="419" y="496"/>
                        <a:pt x="418" y="434"/>
                      </a:cubicBezTo>
                      <a:cubicBezTo>
                        <a:pt x="417" y="323"/>
                        <a:pt x="328" y="234"/>
                        <a:pt x="217" y="230"/>
                      </a:cubicBezTo>
                      <a:cubicBezTo>
                        <a:pt x="217" y="226"/>
                        <a:pt x="217" y="226"/>
                        <a:pt x="217" y="226"/>
                      </a:cubicBezTo>
                      <a:cubicBezTo>
                        <a:pt x="213" y="226"/>
                        <a:pt x="213" y="226"/>
                        <a:pt x="213" y="226"/>
                      </a:cubicBezTo>
                      <a:cubicBezTo>
                        <a:pt x="217" y="226"/>
                        <a:pt x="217" y="226"/>
                        <a:pt x="217" y="226"/>
                      </a:cubicBezTo>
                      <a:cubicBezTo>
                        <a:pt x="217" y="222"/>
                        <a:pt x="217" y="222"/>
                        <a:pt x="217" y="222"/>
                      </a:cubicBezTo>
                      <a:cubicBezTo>
                        <a:pt x="274" y="215"/>
                        <a:pt x="317" y="167"/>
                        <a:pt x="316" y="110"/>
                      </a:cubicBezTo>
                    </a:path>
                  </a:pathLst>
                </a:custGeom>
                <a:grpFill/>
                <a:ln>
                  <a:noFill/>
                </a:ln>
              </p:spPr>
              <p:txBody>
                <a:bodyPr vert="horz" wrap="square" lIns="68580" tIns="34290" rIns="68580" bIns="34290" numCol="1" anchor="t" anchorCtr="0" compatLnSpc="1"/>
                <a:lstStyle/>
                <a:p>
                  <a:endParaRPr lang="zh-CN" altLang="en-US" sz="1015"/>
                </a:p>
              </p:txBody>
            </p:sp>
            <p:sp>
              <p:nvSpPr>
                <p:cNvPr id="73" name="Freeform 29">
                  <a:extLst>
                    <a:ext uri="{FF2B5EF4-FFF2-40B4-BE49-F238E27FC236}">
                      <a16:creationId xmlns:a16="http://schemas.microsoft.com/office/drawing/2014/main" id="{774B9500-BB6D-4E0E-875A-15AD8992514E}"/>
                    </a:ext>
                  </a:extLst>
                </p:cNvPr>
                <p:cNvSpPr/>
                <p:nvPr/>
              </p:nvSpPr>
              <p:spPr bwMode="auto">
                <a:xfrm>
                  <a:off x="5905" y="1984"/>
                  <a:ext cx="1034" cy="741"/>
                </a:xfrm>
                <a:custGeom>
                  <a:avLst/>
                  <a:gdLst>
                    <a:gd name="T0" fmla="*/ 251 w 436"/>
                    <a:gd name="T1" fmla="*/ 0 h 312"/>
                    <a:gd name="T2" fmla="*/ 225 w 436"/>
                    <a:gd name="T3" fmla="*/ 2 h 312"/>
                    <a:gd name="T4" fmla="*/ 225 w 436"/>
                    <a:gd name="T5" fmla="*/ 6 h 312"/>
                    <a:gd name="T6" fmla="*/ 426 w 436"/>
                    <a:gd name="T7" fmla="*/ 210 h 312"/>
                    <a:gd name="T8" fmla="*/ 219 w 436"/>
                    <a:gd name="T9" fmla="*/ 304 h 312"/>
                    <a:gd name="T10" fmla="*/ 210 w 436"/>
                    <a:gd name="T11" fmla="*/ 304 h 312"/>
                    <a:gd name="T12" fmla="*/ 210 w 436"/>
                    <a:gd name="T13" fmla="*/ 304 h 312"/>
                    <a:gd name="T14" fmla="*/ 10 w 436"/>
                    <a:gd name="T15" fmla="*/ 217 h 312"/>
                    <a:gd name="T16" fmla="*/ 204 w 436"/>
                    <a:gd name="T17" fmla="*/ 6 h 312"/>
                    <a:gd name="T18" fmla="*/ 204 w 436"/>
                    <a:gd name="T19" fmla="*/ 2 h 312"/>
                    <a:gd name="T20" fmla="*/ 178 w 436"/>
                    <a:gd name="T21" fmla="*/ 1 h 312"/>
                    <a:gd name="T22" fmla="*/ 204 w 436"/>
                    <a:gd name="T23" fmla="*/ 2 h 312"/>
                    <a:gd name="T24" fmla="*/ 178 w 436"/>
                    <a:gd name="T25" fmla="*/ 1 h 312"/>
                    <a:gd name="T26" fmla="*/ 2 w 436"/>
                    <a:gd name="T27" fmla="*/ 217 h 312"/>
                    <a:gd name="T28" fmla="*/ 210 w 436"/>
                    <a:gd name="T29" fmla="*/ 312 h 312"/>
                    <a:gd name="T30" fmla="*/ 210 w 436"/>
                    <a:gd name="T31" fmla="*/ 312 h 312"/>
                    <a:gd name="T32" fmla="*/ 220 w 436"/>
                    <a:gd name="T33" fmla="*/ 312 h 312"/>
                    <a:gd name="T34" fmla="*/ 435 w 436"/>
                    <a:gd name="T35" fmla="*/ 210 h 312"/>
                    <a:gd name="T36" fmla="*/ 251 w 436"/>
                    <a:gd name="T3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6" h="312">
                      <a:moveTo>
                        <a:pt x="251" y="0"/>
                      </a:moveTo>
                      <a:cubicBezTo>
                        <a:pt x="225" y="2"/>
                        <a:pt x="225" y="2"/>
                        <a:pt x="225" y="2"/>
                      </a:cubicBezTo>
                      <a:cubicBezTo>
                        <a:pt x="225" y="6"/>
                        <a:pt x="225" y="6"/>
                        <a:pt x="225" y="6"/>
                      </a:cubicBezTo>
                      <a:cubicBezTo>
                        <a:pt x="336" y="10"/>
                        <a:pt x="425" y="99"/>
                        <a:pt x="426" y="210"/>
                      </a:cubicBezTo>
                      <a:cubicBezTo>
                        <a:pt x="427" y="272"/>
                        <a:pt x="323" y="302"/>
                        <a:pt x="219" y="304"/>
                      </a:cubicBezTo>
                      <a:cubicBezTo>
                        <a:pt x="216" y="304"/>
                        <a:pt x="213" y="304"/>
                        <a:pt x="210" y="304"/>
                      </a:cubicBezTo>
                      <a:cubicBezTo>
                        <a:pt x="210" y="304"/>
                        <a:pt x="210" y="304"/>
                        <a:pt x="210" y="304"/>
                      </a:cubicBezTo>
                      <a:cubicBezTo>
                        <a:pt x="111" y="304"/>
                        <a:pt x="11" y="277"/>
                        <a:pt x="10" y="217"/>
                      </a:cubicBezTo>
                      <a:cubicBezTo>
                        <a:pt x="8" y="106"/>
                        <a:pt x="93" y="14"/>
                        <a:pt x="204" y="6"/>
                      </a:cubicBezTo>
                      <a:cubicBezTo>
                        <a:pt x="204" y="2"/>
                        <a:pt x="204" y="2"/>
                        <a:pt x="204" y="2"/>
                      </a:cubicBezTo>
                      <a:cubicBezTo>
                        <a:pt x="178" y="1"/>
                        <a:pt x="178" y="1"/>
                        <a:pt x="178" y="1"/>
                      </a:cubicBezTo>
                      <a:cubicBezTo>
                        <a:pt x="204" y="2"/>
                        <a:pt x="204" y="2"/>
                        <a:pt x="204" y="2"/>
                      </a:cubicBezTo>
                      <a:cubicBezTo>
                        <a:pt x="178" y="1"/>
                        <a:pt x="178" y="1"/>
                        <a:pt x="178" y="1"/>
                      </a:cubicBezTo>
                      <a:cubicBezTo>
                        <a:pt x="75" y="20"/>
                        <a:pt x="0" y="111"/>
                        <a:pt x="2" y="217"/>
                      </a:cubicBezTo>
                      <a:cubicBezTo>
                        <a:pt x="3" y="287"/>
                        <a:pt x="115" y="312"/>
                        <a:pt x="210" y="312"/>
                      </a:cubicBezTo>
                      <a:cubicBezTo>
                        <a:pt x="210" y="312"/>
                        <a:pt x="210" y="312"/>
                        <a:pt x="210" y="312"/>
                      </a:cubicBezTo>
                      <a:cubicBezTo>
                        <a:pt x="213" y="312"/>
                        <a:pt x="216" y="312"/>
                        <a:pt x="220" y="312"/>
                      </a:cubicBezTo>
                      <a:cubicBezTo>
                        <a:pt x="327" y="310"/>
                        <a:pt x="436" y="278"/>
                        <a:pt x="435" y="210"/>
                      </a:cubicBezTo>
                      <a:cubicBezTo>
                        <a:pt x="433" y="104"/>
                        <a:pt x="354" y="16"/>
                        <a:pt x="251" y="0"/>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74" name="Freeform 30">
                  <a:extLst>
                    <a:ext uri="{FF2B5EF4-FFF2-40B4-BE49-F238E27FC236}">
                      <a16:creationId xmlns:a16="http://schemas.microsoft.com/office/drawing/2014/main" id="{081AE777-A841-4CEB-B134-3985D105D96D}"/>
                    </a:ext>
                  </a:extLst>
                </p:cNvPr>
                <p:cNvSpPr/>
                <p:nvPr/>
              </p:nvSpPr>
              <p:spPr bwMode="auto">
                <a:xfrm>
                  <a:off x="6123" y="1433"/>
                  <a:ext cx="571" cy="556"/>
                </a:xfrm>
                <a:custGeom>
                  <a:avLst/>
                  <a:gdLst>
                    <a:gd name="T0" fmla="*/ 112 w 241"/>
                    <a:gd name="T1" fmla="*/ 230 h 234"/>
                    <a:gd name="T2" fmla="*/ 9 w 241"/>
                    <a:gd name="T3" fmla="*/ 121 h 234"/>
                    <a:gd name="T4" fmla="*/ 119 w 241"/>
                    <a:gd name="T5" fmla="*/ 8 h 234"/>
                    <a:gd name="T6" fmla="*/ 121 w 241"/>
                    <a:gd name="T7" fmla="*/ 8 h 234"/>
                    <a:gd name="T8" fmla="*/ 232 w 241"/>
                    <a:gd name="T9" fmla="*/ 118 h 234"/>
                    <a:gd name="T10" fmla="*/ 133 w 241"/>
                    <a:gd name="T11" fmla="*/ 230 h 234"/>
                    <a:gd name="T12" fmla="*/ 133 w 241"/>
                    <a:gd name="T13" fmla="*/ 234 h 234"/>
                    <a:gd name="T14" fmla="*/ 159 w 241"/>
                    <a:gd name="T15" fmla="*/ 232 h 234"/>
                    <a:gd name="T16" fmla="*/ 133 w 241"/>
                    <a:gd name="T17" fmla="*/ 234 h 234"/>
                    <a:gd name="T18" fmla="*/ 159 w 241"/>
                    <a:gd name="T19" fmla="*/ 232 h 234"/>
                    <a:gd name="T20" fmla="*/ 240 w 241"/>
                    <a:gd name="T21" fmla="*/ 118 h 234"/>
                    <a:gd name="T22" fmla="*/ 121 w 241"/>
                    <a:gd name="T23" fmla="*/ 0 h 234"/>
                    <a:gd name="T24" fmla="*/ 119 w 241"/>
                    <a:gd name="T25" fmla="*/ 0 h 234"/>
                    <a:gd name="T26" fmla="*/ 1 w 241"/>
                    <a:gd name="T27" fmla="*/ 122 h 234"/>
                    <a:gd name="T28" fmla="*/ 86 w 241"/>
                    <a:gd name="T29" fmla="*/ 233 h 234"/>
                    <a:gd name="T30" fmla="*/ 112 w 241"/>
                    <a:gd name="T31" fmla="*/ 234 h 234"/>
                    <a:gd name="T32" fmla="*/ 112 w 241"/>
                    <a:gd name="T33" fmla="*/ 23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234">
                      <a:moveTo>
                        <a:pt x="112" y="230"/>
                      </a:moveTo>
                      <a:cubicBezTo>
                        <a:pt x="54" y="225"/>
                        <a:pt x="10" y="179"/>
                        <a:pt x="9" y="121"/>
                      </a:cubicBezTo>
                      <a:cubicBezTo>
                        <a:pt x="8" y="60"/>
                        <a:pt x="57" y="9"/>
                        <a:pt x="119" y="8"/>
                      </a:cubicBezTo>
                      <a:cubicBezTo>
                        <a:pt x="119" y="8"/>
                        <a:pt x="120" y="8"/>
                        <a:pt x="121" y="8"/>
                      </a:cubicBezTo>
                      <a:cubicBezTo>
                        <a:pt x="181" y="8"/>
                        <a:pt x="231" y="57"/>
                        <a:pt x="232" y="118"/>
                      </a:cubicBezTo>
                      <a:cubicBezTo>
                        <a:pt x="233" y="175"/>
                        <a:pt x="190" y="223"/>
                        <a:pt x="133" y="230"/>
                      </a:cubicBezTo>
                      <a:cubicBezTo>
                        <a:pt x="133" y="234"/>
                        <a:pt x="133" y="234"/>
                        <a:pt x="133" y="234"/>
                      </a:cubicBezTo>
                      <a:cubicBezTo>
                        <a:pt x="159" y="232"/>
                        <a:pt x="159" y="232"/>
                        <a:pt x="159" y="232"/>
                      </a:cubicBezTo>
                      <a:cubicBezTo>
                        <a:pt x="133" y="234"/>
                        <a:pt x="133" y="234"/>
                        <a:pt x="133" y="234"/>
                      </a:cubicBezTo>
                      <a:cubicBezTo>
                        <a:pt x="159" y="232"/>
                        <a:pt x="159" y="232"/>
                        <a:pt x="159" y="232"/>
                      </a:cubicBezTo>
                      <a:cubicBezTo>
                        <a:pt x="208" y="216"/>
                        <a:pt x="241" y="170"/>
                        <a:pt x="240" y="118"/>
                      </a:cubicBezTo>
                      <a:cubicBezTo>
                        <a:pt x="239" y="53"/>
                        <a:pt x="186" y="0"/>
                        <a:pt x="121" y="0"/>
                      </a:cubicBezTo>
                      <a:cubicBezTo>
                        <a:pt x="120" y="0"/>
                        <a:pt x="119" y="0"/>
                        <a:pt x="119" y="0"/>
                      </a:cubicBezTo>
                      <a:cubicBezTo>
                        <a:pt x="53" y="1"/>
                        <a:pt x="0" y="56"/>
                        <a:pt x="1" y="122"/>
                      </a:cubicBezTo>
                      <a:cubicBezTo>
                        <a:pt x="2" y="174"/>
                        <a:pt x="37" y="219"/>
                        <a:pt x="86" y="233"/>
                      </a:cubicBezTo>
                      <a:cubicBezTo>
                        <a:pt x="112" y="234"/>
                        <a:pt x="112" y="234"/>
                        <a:pt x="112" y="234"/>
                      </a:cubicBezTo>
                      <a:lnTo>
                        <a:pt x="112" y="230"/>
                      </a:lnTo>
                      <a:close/>
                    </a:path>
                  </a:pathLst>
                </a:custGeom>
                <a:grpFill/>
                <a:ln>
                  <a:noFill/>
                </a:ln>
              </p:spPr>
              <p:txBody>
                <a:bodyPr vert="horz" wrap="square" lIns="68580" tIns="34290" rIns="68580" bIns="34290" numCol="1" anchor="t" anchorCtr="0" compatLnSpc="1"/>
                <a:lstStyle/>
                <a:p>
                  <a:endParaRPr lang="zh-CN" altLang="en-US" sz="1015"/>
                </a:p>
              </p:txBody>
            </p:sp>
            <p:sp>
              <p:nvSpPr>
                <p:cNvPr id="75" name="Freeform 31">
                  <a:extLst>
                    <a:ext uri="{FF2B5EF4-FFF2-40B4-BE49-F238E27FC236}">
                      <a16:creationId xmlns:a16="http://schemas.microsoft.com/office/drawing/2014/main" id="{9057C0D6-FFBE-4574-8F81-9285CB977FA3}"/>
                    </a:ext>
                  </a:extLst>
                </p:cNvPr>
                <p:cNvSpPr/>
                <p:nvPr/>
              </p:nvSpPr>
              <p:spPr bwMode="auto">
                <a:xfrm>
                  <a:off x="6837" y="1513"/>
                  <a:ext cx="656" cy="925"/>
                </a:xfrm>
                <a:custGeom>
                  <a:avLst/>
                  <a:gdLst>
                    <a:gd name="T0" fmla="*/ 201 w 277"/>
                    <a:gd name="T1" fmla="*/ 80 h 389"/>
                    <a:gd name="T2" fmla="*/ 119 w 277"/>
                    <a:gd name="T3" fmla="*/ 0 h 389"/>
                    <a:gd name="T4" fmla="*/ 118 w 277"/>
                    <a:gd name="T5" fmla="*/ 0 h 389"/>
                    <a:gd name="T6" fmla="*/ 61 w 277"/>
                    <a:gd name="T7" fmla="*/ 24 h 389"/>
                    <a:gd name="T8" fmla="*/ 38 w 277"/>
                    <a:gd name="T9" fmla="*/ 82 h 389"/>
                    <a:gd name="T10" fmla="*/ 115 w 277"/>
                    <a:gd name="T11" fmla="*/ 162 h 389"/>
                    <a:gd name="T12" fmla="*/ 115 w 277"/>
                    <a:gd name="T13" fmla="*/ 166 h 389"/>
                    <a:gd name="T14" fmla="*/ 117 w 277"/>
                    <a:gd name="T15" fmla="*/ 166 h 389"/>
                    <a:gd name="T16" fmla="*/ 115 w 277"/>
                    <a:gd name="T17" fmla="*/ 166 h 389"/>
                    <a:gd name="T18" fmla="*/ 115 w 277"/>
                    <a:gd name="T19" fmla="*/ 170 h 389"/>
                    <a:gd name="T20" fmla="*/ 0 w 277"/>
                    <a:gd name="T21" fmla="*/ 231 h 389"/>
                    <a:gd name="T22" fmla="*/ 76 w 277"/>
                    <a:gd name="T23" fmla="*/ 387 h 389"/>
                    <a:gd name="T24" fmla="*/ 124 w 277"/>
                    <a:gd name="T25" fmla="*/ 389 h 389"/>
                    <a:gd name="T26" fmla="*/ 229 w 277"/>
                    <a:gd name="T27" fmla="*/ 372 h 389"/>
                    <a:gd name="T28" fmla="*/ 277 w 277"/>
                    <a:gd name="T29" fmla="*/ 321 h 389"/>
                    <a:gd name="T30" fmla="*/ 127 w 277"/>
                    <a:gd name="T31" fmla="*/ 170 h 389"/>
                    <a:gd name="T32" fmla="*/ 127 w 277"/>
                    <a:gd name="T33" fmla="*/ 166 h 389"/>
                    <a:gd name="T34" fmla="*/ 124 w 277"/>
                    <a:gd name="T35" fmla="*/ 166 h 389"/>
                    <a:gd name="T36" fmla="*/ 127 w 277"/>
                    <a:gd name="T37" fmla="*/ 166 h 389"/>
                    <a:gd name="T38" fmla="*/ 127 w 277"/>
                    <a:gd name="T39" fmla="*/ 162 h 389"/>
                    <a:gd name="T40" fmla="*/ 201 w 277"/>
                    <a:gd name="T41" fmla="*/ 8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389">
                      <a:moveTo>
                        <a:pt x="201" y="80"/>
                      </a:moveTo>
                      <a:cubicBezTo>
                        <a:pt x="200" y="36"/>
                        <a:pt x="163" y="0"/>
                        <a:pt x="119" y="0"/>
                      </a:cubicBezTo>
                      <a:cubicBezTo>
                        <a:pt x="118" y="0"/>
                        <a:pt x="118" y="0"/>
                        <a:pt x="118" y="0"/>
                      </a:cubicBezTo>
                      <a:cubicBezTo>
                        <a:pt x="96" y="0"/>
                        <a:pt x="76" y="9"/>
                        <a:pt x="61" y="24"/>
                      </a:cubicBezTo>
                      <a:cubicBezTo>
                        <a:pt x="45" y="40"/>
                        <a:pt x="37" y="61"/>
                        <a:pt x="38" y="82"/>
                      </a:cubicBezTo>
                      <a:cubicBezTo>
                        <a:pt x="38" y="125"/>
                        <a:pt x="72" y="160"/>
                        <a:pt x="115" y="162"/>
                      </a:cubicBezTo>
                      <a:cubicBezTo>
                        <a:pt x="115" y="166"/>
                        <a:pt x="115" y="166"/>
                        <a:pt x="115" y="166"/>
                      </a:cubicBezTo>
                      <a:cubicBezTo>
                        <a:pt x="117" y="166"/>
                        <a:pt x="117" y="166"/>
                        <a:pt x="117" y="166"/>
                      </a:cubicBezTo>
                      <a:cubicBezTo>
                        <a:pt x="115" y="166"/>
                        <a:pt x="115" y="166"/>
                        <a:pt x="115" y="166"/>
                      </a:cubicBezTo>
                      <a:cubicBezTo>
                        <a:pt x="115" y="170"/>
                        <a:pt x="115" y="170"/>
                        <a:pt x="115" y="170"/>
                      </a:cubicBezTo>
                      <a:cubicBezTo>
                        <a:pt x="69" y="173"/>
                        <a:pt x="28" y="195"/>
                        <a:pt x="0" y="231"/>
                      </a:cubicBezTo>
                      <a:cubicBezTo>
                        <a:pt x="43" y="273"/>
                        <a:pt x="70" y="328"/>
                        <a:pt x="76" y="387"/>
                      </a:cubicBezTo>
                      <a:cubicBezTo>
                        <a:pt x="91" y="389"/>
                        <a:pt x="108" y="389"/>
                        <a:pt x="124" y="389"/>
                      </a:cubicBezTo>
                      <a:cubicBezTo>
                        <a:pt x="164" y="388"/>
                        <a:pt x="201" y="382"/>
                        <a:pt x="229" y="372"/>
                      </a:cubicBezTo>
                      <a:cubicBezTo>
                        <a:pt x="261" y="359"/>
                        <a:pt x="277" y="342"/>
                        <a:pt x="277" y="321"/>
                      </a:cubicBezTo>
                      <a:cubicBezTo>
                        <a:pt x="276" y="238"/>
                        <a:pt x="210" y="172"/>
                        <a:pt x="127" y="170"/>
                      </a:cubicBezTo>
                      <a:cubicBezTo>
                        <a:pt x="127" y="166"/>
                        <a:pt x="127" y="166"/>
                        <a:pt x="127" y="166"/>
                      </a:cubicBezTo>
                      <a:cubicBezTo>
                        <a:pt x="124" y="166"/>
                        <a:pt x="124" y="166"/>
                        <a:pt x="124" y="166"/>
                      </a:cubicBezTo>
                      <a:cubicBezTo>
                        <a:pt x="127" y="166"/>
                        <a:pt x="127" y="166"/>
                        <a:pt x="127" y="166"/>
                      </a:cubicBezTo>
                      <a:cubicBezTo>
                        <a:pt x="127" y="162"/>
                        <a:pt x="127" y="162"/>
                        <a:pt x="127" y="162"/>
                      </a:cubicBezTo>
                      <a:cubicBezTo>
                        <a:pt x="169" y="158"/>
                        <a:pt x="201" y="122"/>
                        <a:pt x="201" y="80"/>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76" name="Freeform 32">
                  <a:extLst>
                    <a:ext uri="{FF2B5EF4-FFF2-40B4-BE49-F238E27FC236}">
                      <a16:creationId xmlns:a16="http://schemas.microsoft.com/office/drawing/2014/main" id="{6265E276-E0AB-4844-B43B-23B2995D0465}"/>
                    </a:ext>
                  </a:extLst>
                </p:cNvPr>
                <p:cNvSpPr/>
                <p:nvPr/>
              </p:nvSpPr>
              <p:spPr bwMode="auto">
                <a:xfrm>
                  <a:off x="6905" y="1492"/>
                  <a:ext cx="427" cy="416"/>
                </a:xfrm>
                <a:custGeom>
                  <a:avLst/>
                  <a:gdLst>
                    <a:gd name="T0" fmla="*/ 86 w 180"/>
                    <a:gd name="T1" fmla="*/ 171 h 175"/>
                    <a:gd name="T2" fmla="*/ 9 w 180"/>
                    <a:gd name="T3" fmla="*/ 91 h 175"/>
                    <a:gd name="T4" fmla="*/ 32 w 180"/>
                    <a:gd name="T5" fmla="*/ 33 h 175"/>
                    <a:gd name="T6" fmla="*/ 89 w 180"/>
                    <a:gd name="T7" fmla="*/ 9 h 175"/>
                    <a:gd name="T8" fmla="*/ 90 w 180"/>
                    <a:gd name="T9" fmla="*/ 9 h 175"/>
                    <a:gd name="T10" fmla="*/ 172 w 180"/>
                    <a:gd name="T11" fmla="*/ 89 h 175"/>
                    <a:gd name="T12" fmla="*/ 98 w 180"/>
                    <a:gd name="T13" fmla="*/ 171 h 175"/>
                    <a:gd name="T14" fmla="*/ 98 w 180"/>
                    <a:gd name="T15" fmla="*/ 175 h 175"/>
                    <a:gd name="T16" fmla="*/ 122 w 180"/>
                    <a:gd name="T17" fmla="*/ 173 h 175"/>
                    <a:gd name="T18" fmla="*/ 98 w 180"/>
                    <a:gd name="T19" fmla="*/ 175 h 175"/>
                    <a:gd name="T20" fmla="*/ 122 w 180"/>
                    <a:gd name="T21" fmla="*/ 173 h 175"/>
                    <a:gd name="T22" fmla="*/ 180 w 180"/>
                    <a:gd name="T23" fmla="*/ 89 h 175"/>
                    <a:gd name="T24" fmla="*/ 90 w 180"/>
                    <a:gd name="T25" fmla="*/ 0 h 175"/>
                    <a:gd name="T26" fmla="*/ 89 w 180"/>
                    <a:gd name="T27" fmla="*/ 1 h 175"/>
                    <a:gd name="T28" fmla="*/ 26 w 180"/>
                    <a:gd name="T29" fmla="*/ 28 h 175"/>
                    <a:gd name="T30" fmla="*/ 1 w 180"/>
                    <a:gd name="T31" fmla="*/ 92 h 175"/>
                    <a:gd name="T32" fmla="*/ 61 w 180"/>
                    <a:gd name="T33" fmla="*/ 174 h 175"/>
                    <a:gd name="T34" fmla="*/ 86 w 180"/>
                    <a:gd name="T35" fmla="*/ 175 h 175"/>
                    <a:gd name="T36" fmla="*/ 61 w 180"/>
                    <a:gd name="T37" fmla="*/ 174 h 175"/>
                    <a:gd name="T38" fmla="*/ 86 w 180"/>
                    <a:gd name="T39" fmla="*/ 175 h 175"/>
                    <a:gd name="T40" fmla="*/ 86 w 180"/>
                    <a:gd name="T41" fmla="*/ 17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175">
                      <a:moveTo>
                        <a:pt x="86" y="171"/>
                      </a:moveTo>
                      <a:cubicBezTo>
                        <a:pt x="43" y="169"/>
                        <a:pt x="9" y="134"/>
                        <a:pt x="9" y="91"/>
                      </a:cubicBezTo>
                      <a:cubicBezTo>
                        <a:pt x="8" y="70"/>
                        <a:pt x="16" y="49"/>
                        <a:pt x="32" y="33"/>
                      </a:cubicBezTo>
                      <a:cubicBezTo>
                        <a:pt x="47" y="18"/>
                        <a:pt x="67" y="9"/>
                        <a:pt x="89" y="9"/>
                      </a:cubicBezTo>
                      <a:cubicBezTo>
                        <a:pt x="90" y="9"/>
                        <a:pt x="90" y="9"/>
                        <a:pt x="90" y="9"/>
                      </a:cubicBezTo>
                      <a:cubicBezTo>
                        <a:pt x="134" y="9"/>
                        <a:pt x="171" y="45"/>
                        <a:pt x="172" y="89"/>
                      </a:cubicBezTo>
                      <a:cubicBezTo>
                        <a:pt x="172" y="131"/>
                        <a:pt x="140" y="167"/>
                        <a:pt x="98" y="171"/>
                      </a:cubicBezTo>
                      <a:cubicBezTo>
                        <a:pt x="98" y="175"/>
                        <a:pt x="98" y="175"/>
                        <a:pt x="98" y="175"/>
                      </a:cubicBezTo>
                      <a:cubicBezTo>
                        <a:pt x="122" y="173"/>
                        <a:pt x="122" y="173"/>
                        <a:pt x="122" y="173"/>
                      </a:cubicBezTo>
                      <a:cubicBezTo>
                        <a:pt x="98" y="175"/>
                        <a:pt x="98" y="175"/>
                        <a:pt x="98" y="175"/>
                      </a:cubicBezTo>
                      <a:cubicBezTo>
                        <a:pt x="122" y="173"/>
                        <a:pt x="122" y="173"/>
                        <a:pt x="122" y="173"/>
                      </a:cubicBezTo>
                      <a:cubicBezTo>
                        <a:pt x="156" y="160"/>
                        <a:pt x="180" y="127"/>
                        <a:pt x="180" y="89"/>
                      </a:cubicBezTo>
                      <a:cubicBezTo>
                        <a:pt x="179" y="40"/>
                        <a:pt x="139" y="0"/>
                        <a:pt x="90" y="0"/>
                      </a:cubicBezTo>
                      <a:cubicBezTo>
                        <a:pt x="89" y="1"/>
                        <a:pt x="89" y="1"/>
                        <a:pt x="89" y="1"/>
                      </a:cubicBezTo>
                      <a:cubicBezTo>
                        <a:pt x="65" y="1"/>
                        <a:pt x="42" y="11"/>
                        <a:pt x="26" y="28"/>
                      </a:cubicBezTo>
                      <a:cubicBezTo>
                        <a:pt x="9" y="45"/>
                        <a:pt x="0" y="68"/>
                        <a:pt x="1" y="92"/>
                      </a:cubicBezTo>
                      <a:cubicBezTo>
                        <a:pt x="1" y="130"/>
                        <a:pt x="26" y="162"/>
                        <a:pt x="61" y="174"/>
                      </a:cubicBezTo>
                      <a:cubicBezTo>
                        <a:pt x="86" y="175"/>
                        <a:pt x="86" y="175"/>
                        <a:pt x="86" y="175"/>
                      </a:cubicBezTo>
                      <a:cubicBezTo>
                        <a:pt x="61" y="174"/>
                        <a:pt x="61" y="174"/>
                        <a:pt x="61" y="174"/>
                      </a:cubicBezTo>
                      <a:cubicBezTo>
                        <a:pt x="86" y="175"/>
                        <a:pt x="86" y="175"/>
                        <a:pt x="86" y="175"/>
                      </a:cubicBezTo>
                      <a:lnTo>
                        <a:pt x="86" y="171"/>
                      </a:lnTo>
                      <a:close/>
                    </a:path>
                  </a:pathLst>
                </a:custGeom>
                <a:grpFill/>
                <a:ln>
                  <a:noFill/>
                </a:ln>
              </p:spPr>
              <p:txBody>
                <a:bodyPr vert="horz" wrap="square" lIns="68580" tIns="34290" rIns="68580" bIns="34290" numCol="1" anchor="t" anchorCtr="0" compatLnSpc="1"/>
                <a:lstStyle/>
                <a:p>
                  <a:endParaRPr lang="zh-CN" altLang="en-US" sz="1015"/>
                </a:p>
              </p:txBody>
            </p:sp>
            <p:sp>
              <p:nvSpPr>
                <p:cNvPr id="77" name="Freeform 33">
                  <a:extLst>
                    <a:ext uri="{FF2B5EF4-FFF2-40B4-BE49-F238E27FC236}">
                      <a16:creationId xmlns:a16="http://schemas.microsoft.com/office/drawing/2014/main" id="{096325AD-B16E-4D47-A0CE-3272BF79A619}"/>
                    </a:ext>
                  </a:extLst>
                </p:cNvPr>
                <p:cNvSpPr/>
                <p:nvPr/>
              </p:nvSpPr>
              <p:spPr bwMode="auto">
                <a:xfrm>
                  <a:off x="6813" y="1903"/>
                  <a:ext cx="699" cy="554"/>
                </a:xfrm>
                <a:custGeom>
                  <a:avLst/>
                  <a:gdLst>
                    <a:gd name="T0" fmla="*/ 161 w 295"/>
                    <a:gd name="T1" fmla="*/ 0 h 233"/>
                    <a:gd name="T2" fmla="*/ 137 w 295"/>
                    <a:gd name="T3" fmla="*/ 2 h 233"/>
                    <a:gd name="T4" fmla="*/ 137 w 295"/>
                    <a:gd name="T5" fmla="*/ 6 h 233"/>
                    <a:gd name="T6" fmla="*/ 287 w 295"/>
                    <a:gd name="T7" fmla="*/ 157 h 233"/>
                    <a:gd name="T8" fmla="*/ 239 w 295"/>
                    <a:gd name="T9" fmla="*/ 208 h 233"/>
                    <a:gd name="T10" fmla="*/ 134 w 295"/>
                    <a:gd name="T11" fmla="*/ 225 h 233"/>
                    <a:gd name="T12" fmla="*/ 86 w 295"/>
                    <a:gd name="T13" fmla="*/ 223 h 233"/>
                    <a:gd name="T14" fmla="*/ 10 w 295"/>
                    <a:gd name="T15" fmla="*/ 67 h 233"/>
                    <a:gd name="T16" fmla="*/ 125 w 295"/>
                    <a:gd name="T17" fmla="*/ 6 h 233"/>
                    <a:gd name="T18" fmla="*/ 125 w 295"/>
                    <a:gd name="T19" fmla="*/ 2 h 233"/>
                    <a:gd name="T20" fmla="*/ 100 w 295"/>
                    <a:gd name="T21" fmla="*/ 1 h 233"/>
                    <a:gd name="T22" fmla="*/ 2 w 295"/>
                    <a:gd name="T23" fmla="*/ 65 h 233"/>
                    <a:gd name="T24" fmla="*/ 0 w 295"/>
                    <a:gd name="T25" fmla="*/ 68 h 233"/>
                    <a:gd name="T26" fmla="*/ 2 w 295"/>
                    <a:gd name="T27" fmla="*/ 71 h 233"/>
                    <a:gd name="T28" fmla="*/ 78 w 295"/>
                    <a:gd name="T29" fmla="*/ 227 h 233"/>
                    <a:gd name="T30" fmla="*/ 78 w 295"/>
                    <a:gd name="T31" fmla="*/ 230 h 233"/>
                    <a:gd name="T32" fmla="*/ 81 w 295"/>
                    <a:gd name="T33" fmla="*/ 231 h 233"/>
                    <a:gd name="T34" fmla="*/ 127 w 295"/>
                    <a:gd name="T35" fmla="*/ 233 h 233"/>
                    <a:gd name="T36" fmla="*/ 134 w 295"/>
                    <a:gd name="T37" fmla="*/ 233 h 233"/>
                    <a:gd name="T38" fmla="*/ 242 w 295"/>
                    <a:gd name="T39" fmla="*/ 215 h 233"/>
                    <a:gd name="T40" fmla="*/ 295 w 295"/>
                    <a:gd name="T41" fmla="*/ 157 h 233"/>
                    <a:gd name="T42" fmla="*/ 161 w 295"/>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5" h="233">
                      <a:moveTo>
                        <a:pt x="161" y="0"/>
                      </a:moveTo>
                      <a:cubicBezTo>
                        <a:pt x="137" y="2"/>
                        <a:pt x="137" y="2"/>
                        <a:pt x="137" y="2"/>
                      </a:cubicBezTo>
                      <a:cubicBezTo>
                        <a:pt x="137" y="6"/>
                        <a:pt x="137" y="6"/>
                        <a:pt x="137" y="6"/>
                      </a:cubicBezTo>
                      <a:cubicBezTo>
                        <a:pt x="220" y="8"/>
                        <a:pt x="286" y="74"/>
                        <a:pt x="287" y="157"/>
                      </a:cubicBezTo>
                      <a:cubicBezTo>
                        <a:pt x="287" y="178"/>
                        <a:pt x="271" y="195"/>
                        <a:pt x="239" y="208"/>
                      </a:cubicBezTo>
                      <a:cubicBezTo>
                        <a:pt x="211" y="218"/>
                        <a:pt x="174" y="224"/>
                        <a:pt x="134" y="225"/>
                      </a:cubicBezTo>
                      <a:cubicBezTo>
                        <a:pt x="118" y="225"/>
                        <a:pt x="101" y="225"/>
                        <a:pt x="86" y="223"/>
                      </a:cubicBezTo>
                      <a:cubicBezTo>
                        <a:pt x="80" y="164"/>
                        <a:pt x="53" y="109"/>
                        <a:pt x="10" y="67"/>
                      </a:cubicBezTo>
                      <a:cubicBezTo>
                        <a:pt x="38" y="31"/>
                        <a:pt x="79" y="9"/>
                        <a:pt x="125" y="6"/>
                      </a:cubicBezTo>
                      <a:cubicBezTo>
                        <a:pt x="125" y="2"/>
                        <a:pt x="125" y="2"/>
                        <a:pt x="125" y="2"/>
                      </a:cubicBezTo>
                      <a:cubicBezTo>
                        <a:pt x="100" y="1"/>
                        <a:pt x="100" y="1"/>
                        <a:pt x="100" y="1"/>
                      </a:cubicBezTo>
                      <a:cubicBezTo>
                        <a:pt x="60" y="10"/>
                        <a:pt x="26" y="32"/>
                        <a:pt x="2" y="65"/>
                      </a:cubicBezTo>
                      <a:cubicBezTo>
                        <a:pt x="0" y="68"/>
                        <a:pt x="0" y="68"/>
                        <a:pt x="0" y="68"/>
                      </a:cubicBezTo>
                      <a:cubicBezTo>
                        <a:pt x="2" y="71"/>
                        <a:pt x="2" y="71"/>
                        <a:pt x="2" y="71"/>
                      </a:cubicBezTo>
                      <a:cubicBezTo>
                        <a:pt x="46" y="112"/>
                        <a:pt x="73" y="167"/>
                        <a:pt x="78" y="227"/>
                      </a:cubicBezTo>
                      <a:cubicBezTo>
                        <a:pt x="78" y="230"/>
                        <a:pt x="78" y="230"/>
                        <a:pt x="78" y="230"/>
                      </a:cubicBezTo>
                      <a:cubicBezTo>
                        <a:pt x="81" y="231"/>
                        <a:pt x="81" y="231"/>
                        <a:pt x="81" y="231"/>
                      </a:cubicBezTo>
                      <a:cubicBezTo>
                        <a:pt x="96" y="232"/>
                        <a:pt x="112" y="233"/>
                        <a:pt x="127" y="233"/>
                      </a:cubicBezTo>
                      <a:cubicBezTo>
                        <a:pt x="130" y="233"/>
                        <a:pt x="132" y="233"/>
                        <a:pt x="134" y="233"/>
                      </a:cubicBezTo>
                      <a:cubicBezTo>
                        <a:pt x="175" y="233"/>
                        <a:pt x="213" y="226"/>
                        <a:pt x="242" y="215"/>
                      </a:cubicBezTo>
                      <a:cubicBezTo>
                        <a:pt x="286" y="198"/>
                        <a:pt x="295" y="174"/>
                        <a:pt x="295" y="157"/>
                      </a:cubicBezTo>
                      <a:cubicBezTo>
                        <a:pt x="294" y="78"/>
                        <a:pt x="237" y="14"/>
                        <a:pt x="161" y="0"/>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78" name="Freeform 34">
                  <a:extLst>
                    <a:ext uri="{FF2B5EF4-FFF2-40B4-BE49-F238E27FC236}">
                      <a16:creationId xmlns:a16="http://schemas.microsoft.com/office/drawing/2014/main" id="{74F416EF-519A-4FCC-9F06-3CCA965B7951}"/>
                    </a:ext>
                  </a:extLst>
                </p:cNvPr>
                <p:cNvSpPr/>
                <p:nvPr/>
              </p:nvSpPr>
              <p:spPr bwMode="auto">
                <a:xfrm>
                  <a:off x="6327" y="2038"/>
                  <a:ext cx="173" cy="324"/>
                </a:xfrm>
                <a:custGeom>
                  <a:avLst/>
                  <a:gdLst>
                    <a:gd name="T0" fmla="*/ 83 w 173"/>
                    <a:gd name="T1" fmla="*/ 0 h 324"/>
                    <a:gd name="T2" fmla="*/ 0 w 173"/>
                    <a:gd name="T3" fmla="*/ 86 h 324"/>
                    <a:gd name="T4" fmla="*/ 83 w 173"/>
                    <a:gd name="T5" fmla="*/ 324 h 324"/>
                    <a:gd name="T6" fmla="*/ 173 w 173"/>
                    <a:gd name="T7" fmla="*/ 88 h 324"/>
                    <a:gd name="T8" fmla="*/ 83 w 173"/>
                    <a:gd name="T9" fmla="*/ 0 h 324"/>
                  </a:gdLst>
                  <a:ahLst/>
                  <a:cxnLst>
                    <a:cxn ang="0">
                      <a:pos x="T0" y="T1"/>
                    </a:cxn>
                    <a:cxn ang="0">
                      <a:pos x="T2" y="T3"/>
                    </a:cxn>
                    <a:cxn ang="0">
                      <a:pos x="T4" y="T5"/>
                    </a:cxn>
                    <a:cxn ang="0">
                      <a:pos x="T6" y="T7"/>
                    </a:cxn>
                    <a:cxn ang="0">
                      <a:pos x="T8" y="T9"/>
                    </a:cxn>
                  </a:cxnLst>
                  <a:rect l="0" t="0" r="r" b="b"/>
                  <a:pathLst>
                    <a:path w="173" h="324">
                      <a:moveTo>
                        <a:pt x="83" y="0"/>
                      </a:moveTo>
                      <a:lnTo>
                        <a:pt x="0" y="86"/>
                      </a:lnTo>
                      <a:lnTo>
                        <a:pt x="83" y="324"/>
                      </a:lnTo>
                      <a:lnTo>
                        <a:pt x="173" y="88"/>
                      </a:lnTo>
                      <a:lnTo>
                        <a:pt x="83" y="0"/>
                      </a:lnTo>
                      <a:close/>
                    </a:path>
                  </a:pathLst>
                </a:custGeom>
                <a:grpFill/>
                <a:ln>
                  <a:noFill/>
                </a:ln>
              </p:spPr>
              <p:txBody>
                <a:bodyPr vert="horz" wrap="square" lIns="68580" tIns="34290" rIns="68580" bIns="34290" numCol="1" anchor="t" anchorCtr="0" compatLnSpc="1"/>
                <a:lstStyle/>
                <a:p>
                  <a:endParaRPr lang="zh-CN" altLang="en-US" sz="1015"/>
                </a:p>
              </p:txBody>
            </p:sp>
            <p:sp>
              <p:nvSpPr>
                <p:cNvPr id="79" name="Freeform 35">
                  <a:extLst>
                    <a:ext uri="{FF2B5EF4-FFF2-40B4-BE49-F238E27FC236}">
                      <a16:creationId xmlns:a16="http://schemas.microsoft.com/office/drawing/2014/main" id="{059F2377-22F1-429A-99A3-46AA0E074B04}"/>
                    </a:ext>
                  </a:extLst>
                </p:cNvPr>
                <p:cNvSpPr/>
                <p:nvPr/>
              </p:nvSpPr>
              <p:spPr bwMode="auto">
                <a:xfrm>
                  <a:off x="6327" y="2038"/>
                  <a:ext cx="173" cy="324"/>
                </a:xfrm>
                <a:custGeom>
                  <a:avLst/>
                  <a:gdLst>
                    <a:gd name="T0" fmla="*/ 83 w 173"/>
                    <a:gd name="T1" fmla="*/ 0 h 324"/>
                    <a:gd name="T2" fmla="*/ 0 w 173"/>
                    <a:gd name="T3" fmla="*/ 86 h 324"/>
                    <a:gd name="T4" fmla="*/ 83 w 173"/>
                    <a:gd name="T5" fmla="*/ 324 h 324"/>
                    <a:gd name="T6" fmla="*/ 173 w 173"/>
                    <a:gd name="T7" fmla="*/ 88 h 324"/>
                    <a:gd name="T8" fmla="*/ 83 w 173"/>
                    <a:gd name="T9" fmla="*/ 0 h 324"/>
                  </a:gdLst>
                  <a:ahLst/>
                  <a:cxnLst>
                    <a:cxn ang="0">
                      <a:pos x="T0" y="T1"/>
                    </a:cxn>
                    <a:cxn ang="0">
                      <a:pos x="T2" y="T3"/>
                    </a:cxn>
                    <a:cxn ang="0">
                      <a:pos x="T4" y="T5"/>
                    </a:cxn>
                    <a:cxn ang="0">
                      <a:pos x="T6" y="T7"/>
                    </a:cxn>
                    <a:cxn ang="0">
                      <a:pos x="T8" y="T9"/>
                    </a:cxn>
                  </a:cxnLst>
                  <a:rect l="0" t="0" r="r" b="b"/>
                  <a:pathLst>
                    <a:path w="173" h="324">
                      <a:moveTo>
                        <a:pt x="83" y="0"/>
                      </a:moveTo>
                      <a:lnTo>
                        <a:pt x="0" y="86"/>
                      </a:lnTo>
                      <a:lnTo>
                        <a:pt x="83" y="324"/>
                      </a:lnTo>
                      <a:lnTo>
                        <a:pt x="173" y="88"/>
                      </a:lnTo>
                      <a:lnTo>
                        <a:pt x="83" y="0"/>
                      </a:lnTo>
                    </a:path>
                  </a:pathLst>
                </a:custGeom>
                <a:grpFill/>
                <a:ln>
                  <a:noFill/>
                </a:ln>
              </p:spPr>
              <p:txBody>
                <a:bodyPr vert="horz" wrap="square" lIns="68580" tIns="34290" rIns="68580" bIns="34290" numCol="1" anchor="t" anchorCtr="0" compatLnSpc="1"/>
                <a:lstStyle/>
                <a:p>
                  <a:endParaRPr lang="zh-CN" altLang="en-US" sz="1015"/>
                </a:p>
              </p:txBody>
            </p:sp>
          </p:grpSp>
        </p:grpSp>
        <p:sp>
          <p:nvSpPr>
            <p:cNvPr id="60" name="TextBox 279">
              <a:extLst>
                <a:ext uri="{FF2B5EF4-FFF2-40B4-BE49-F238E27FC236}">
                  <a16:creationId xmlns:a16="http://schemas.microsoft.com/office/drawing/2014/main" id="{315E8F79-A71A-4D79-A020-D2E30DF3CBF1}"/>
                </a:ext>
              </a:extLst>
            </p:cNvPr>
            <p:cNvSpPr txBox="1"/>
            <p:nvPr/>
          </p:nvSpPr>
          <p:spPr>
            <a:xfrm>
              <a:off x="14587" y="3286"/>
              <a:ext cx="3717" cy="798"/>
            </a:xfrm>
            <a:prstGeom prst="rect">
              <a:avLst/>
            </a:prstGeom>
            <a:noFill/>
          </p:spPr>
          <p:txBody>
            <a:bodyPr wrap="square" rtlCol="0">
              <a:spAutoFit/>
            </a:bodyPr>
            <a:lstStyle/>
            <a:p>
              <a:pPr>
                <a:lnSpc>
                  <a:spcPct val="150000"/>
                </a:lnSpc>
                <a:spcBef>
                  <a:spcPts val="600"/>
                </a:spcBef>
              </a:pPr>
              <a:r>
                <a:rPr lang="zh-CN" altLang="zh-CN" dirty="0">
                  <a:solidFill>
                    <a:srgbClr val="404040"/>
                  </a:solidFill>
                  <a:latin typeface="微软雅黑" panose="020B0503020204020204" pitchFamily="34" charset="-122"/>
                  <a:ea typeface="微软雅黑" panose="020B0503020204020204" pitchFamily="34" charset="-122"/>
                </a:rPr>
                <a:t>我们心怀理想</a:t>
              </a:r>
            </a:p>
          </p:txBody>
        </p:sp>
      </p:grpSp>
      <p:grpSp>
        <p:nvGrpSpPr>
          <p:cNvPr id="82" name="组合 6">
            <a:extLst>
              <a:ext uri="{FF2B5EF4-FFF2-40B4-BE49-F238E27FC236}">
                <a16:creationId xmlns:a16="http://schemas.microsoft.com/office/drawing/2014/main" id="{042D12C4-EC2D-4B92-B610-08927127CCE5}"/>
              </a:ext>
            </a:extLst>
          </p:cNvPr>
          <p:cNvGrpSpPr/>
          <p:nvPr/>
        </p:nvGrpSpPr>
        <p:grpSpPr>
          <a:xfrm>
            <a:off x="7902575" y="4297680"/>
            <a:ext cx="3908425" cy="552450"/>
            <a:chOff x="12149" y="6802"/>
            <a:chExt cx="6155" cy="870"/>
          </a:xfrm>
        </p:grpSpPr>
        <p:grpSp>
          <p:nvGrpSpPr>
            <p:cNvPr id="83" name="组合 155">
              <a:extLst>
                <a:ext uri="{FF2B5EF4-FFF2-40B4-BE49-F238E27FC236}">
                  <a16:creationId xmlns:a16="http://schemas.microsoft.com/office/drawing/2014/main" id="{814792C3-5C07-4479-ADD3-D01800F13A89}"/>
                </a:ext>
              </a:extLst>
            </p:cNvPr>
            <p:cNvGrpSpPr/>
            <p:nvPr/>
          </p:nvGrpSpPr>
          <p:grpSpPr>
            <a:xfrm>
              <a:off x="12149" y="6802"/>
              <a:ext cx="870" cy="870"/>
              <a:chOff x="7715921" y="3596185"/>
              <a:chExt cx="736600" cy="736600"/>
            </a:xfrm>
          </p:grpSpPr>
          <p:grpSp>
            <p:nvGrpSpPr>
              <p:cNvPr id="85" name="组合 156">
                <a:extLst>
                  <a:ext uri="{FF2B5EF4-FFF2-40B4-BE49-F238E27FC236}">
                    <a16:creationId xmlns:a16="http://schemas.microsoft.com/office/drawing/2014/main" id="{771D7C52-B3D6-4B75-A3DD-A766BF93D9CB}"/>
                  </a:ext>
                </a:extLst>
              </p:cNvPr>
              <p:cNvGrpSpPr/>
              <p:nvPr/>
            </p:nvGrpSpPr>
            <p:grpSpPr>
              <a:xfrm>
                <a:off x="7715921" y="3596185"/>
                <a:ext cx="736600" cy="736600"/>
                <a:chOff x="8286667" y="635396"/>
                <a:chExt cx="736600" cy="736600"/>
              </a:xfrm>
            </p:grpSpPr>
            <p:sp>
              <p:nvSpPr>
                <p:cNvPr id="91" name="椭圆 162">
                  <a:extLst>
                    <a:ext uri="{FF2B5EF4-FFF2-40B4-BE49-F238E27FC236}">
                      <a16:creationId xmlns:a16="http://schemas.microsoft.com/office/drawing/2014/main" id="{40A42C9B-542F-4F0D-938C-C141F3B6DE2C}"/>
                    </a:ext>
                  </a:extLst>
                </p:cNvPr>
                <p:cNvSpPr/>
                <p:nvPr/>
              </p:nvSpPr>
              <p:spPr>
                <a:xfrm>
                  <a:off x="8286667" y="635396"/>
                  <a:ext cx="736600" cy="736600"/>
                </a:xfrm>
                <a:prstGeom prst="ellipse">
                  <a:avLst/>
                </a:prstGeom>
                <a:gradFill flip="none" rotWithShape="1">
                  <a:gsLst>
                    <a:gs pos="0">
                      <a:schemeClr val="bg1">
                        <a:lumMod val="85000"/>
                      </a:schemeClr>
                    </a:gs>
                    <a:gs pos="100000">
                      <a:srgbClr val="F7F7F7"/>
                    </a:gs>
                  </a:gsLst>
                  <a:lin ang="2700000" scaled="1"/>
                </a:gradFill>
                <a:ln w="15875">
                  <a:gradFill flip="none" rotWithShape="1">
                    <a:gsLst>
                      <a:gs pos="0">
                        <a:schemeClr val="bg1"/>
                      </a:gs>
                      <a:gs pos="100000">
                        <a:schemeClr val="bg1">
                          <a:lumMod val="85000"/>
                        </a:schemeClr>
                      </a:gs>
                    </a:gsLst>
                    <a:lin ang="2700000" scaled="1"/>
                  </a:grad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2" name="椭圆 163">
                  <a:extLst>
                    <a:ext uri="{FF2B5EF4-FFF2-40B4-BE49-F238E27FC236}">
                      <a16:creationId xmlns:a16="http://schemas.microsoft.com/office/drawing/2014/main" id="{FA8F7DEF-1B44-423C-9AE1-108DF4571E36}"/>
                    </a:ext>
                  </a:extLst>
                </p:cNvPr>
                <p:cNvSpPr/>
                <p:nvPr/>
              </p:nvSpPr>
              <p:spPr>
                <a:xfrm>
                  <a:off x="8394381" y="743110"/>
                  <a:ext cx="521172" cy="521172"/>
                </a:xfrm>
                <a:prstGeom prst="ellipse">
                  <a:avLst/>
                </a:prstGeom>
                <a:solidFill>
                  <a:srgbClr val="E87071"/>
                </a:solidFill>
                <a:ln w="15875">
                  <a:gradFill flip="none" rotWithShape="1">
                    <a:gsLst>
                      <a:gs pos="0">
                        <a:schemeClr val="bg1">
                          <a:lumMod val="75000"/>
                        </a:schemeClr>
                      </a:gs>
                      <a:gs pos="100000">
                        <a:schemeClr val="bg1"/>
                      </a:gs>
                    </a:gsLst>
                    <a:lin ang="2700000" scaled="1"/>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86" name="组合 157">
                <a:extLst>
                  <a:ext uri="{FF2B5EF4-FFF2-40B4-BE49-F238E27FC236}">
                    <a16:creationId xmlns:a16="http://schemas.microsoft.com/office/drawing/2014/main" id="{001067B8-D062-4044-8493-9B7F05738901}"/>
                  </a:ext>
                </a:extLst>
              </p:cNvPr>
              <p:cNvGrpSpPr/>
              <p:nvPr/>
            </p:nvGrpSpPr>
            <p:grpSpPr>
              <a:xfrm>
                <a:off x="7948637" y="3804338"/>
                <a:ext cx="275408" cy="296010"/>
                <a:chOff x="8042594" y="2360613"/>
                <a:chExt cx="403225" cy="433388"/>
              </a:xfrm>
              <a:solidFill>
                <a:schemeClr val="bg1"/>
              </a:solidFill>
            </p:grpSpPr>
            <p:sp>
              <p:nvSpPr>
                <p:cNvPr id="87" name="Freeform 23">
                  <a:extLst>
                    <a:ext uri="{FF2B5EF4-FFF2-40B4-BE49-F238E27FC236}">
                      <a16:creationId xmlns:a16="http://schemas.microsoft.com/office/drawing/2014/main" id="{9E572BB4-E706-439F-BB45-5D60BB84C5AF}"/>
                    </a:ext>
                  </a:extLst>
                </p:cNvPr>
                <p:cNvSpPr/>
                <p:nvPr/>
              </p:nvSpPr>
              <p:spPr bwMode="auto">
                <a:xfrm>
                  <a:off x="8042594" y="2541588"/>
                  <a:ext cx="223838" cy="252413"/>
                </a:xfrm>
                <a:custGeom>
                  <a:avLst/>
                  <a:gdLst>
                    <a:gd name="T0" fmla="*/ 106 w 128"/>
                    <a:gd name="T1" fmla="*/ 144 h 144"/>
                    <a:gd name="T2" fmla="*/ 12 w 128"/>
                    <a:gd name="T3" fmla="*/ 144 h 144"/>
                    <a:gd name="T4" fmla="*/ 12 w 128"/>
                    <a:gd name="T5" fmla="*/ 14 h 144"/>
                    <a:gd name="T6" fmla="*/ 0 w 128"/>
                    <a:gd name="T7" fmla="*/ 14 h 144"/>
                    <a:gd name="T8" fmla="*/ 0 w 128"/>
                    <a:gd name="T9" fmla="*/ 0 h 144"/>
                    <a:gd name="T10" fmla="*/ 128 w 128"/>
                    <a:gd name="T11" fmla="*/ 0 h 144"/>
                    <a:gd name="T12" fmla="*/ 128 w 128"/>
                    <a:gd name="T13" fmla="*/ 14 h 144"/>
                    <a:gd name="T14" fmla="*/ 106 w 128"/>
                    <a:gd name="T15" fmla="*/ 14 h 144"/>
                    <a:gd name="T16" fmla="*/ 106 w 128"/>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4">
                      <a:moveTo>
                        <a:pt x="106" y="144"/>
                      </a:moveTo>
                      <a:cubicBezTo>
                        <a:pt x="74" y="144"/>
                        <a:pt x="43" y="144"/>
                        <a:pt x="12" y="144"/>
                      </a:cubicBezTo>
                      <a:cubicBezTo>
                        <a:pt x="12" y="100"/>
                        <a:pt x="12" y="57"/>
                        <a:pt x="12" y="14"/>
                      </a:cubicBezTo>
                      <a:cubicBezTo>
                        <a:pt x="8" y="14"/>
                        <a:pt x="4" y="14"/>
                        <a:pt x="0" y="14"/>
                      </a:cubicBezTo>
                      <a:cubicBezTo>
                        <a:pt x="0" y="9"/>
                        <a:pt x="0" y="4"/>
                        <a:pt x="0" y="0"/>
                      </a:cubicBezTo>
                      <a:cubicBezTo>
                        <a:pt x="43" y="0"/>
                        <a:pt x="85" y="0"/>
                        <a:pt x="128" y="0"/>
                      </a:cubicBezTo>
                      <a:cubicBezTo>
                        <a:pt x="128" y="4"/>
                        <a:pt x="128" y="9"/>
                        <a:pt x="128" y="14"/>
                      </a:cubicBezTo>
                      <a:cubicBezTo>
                        <a:pt x="121" y="14"/>
                        <a:pt x="114" y="14"/>
                        <a:pt x="106" y="14"/>
                      </a:cubicBezTo>
                      <a:cubicBezTo>
                        <a:pt x="106" y="57"/>
                        <a:pt x="106" y="100"/>
                        <a:pt x="106" y="144"/>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88" name="Freeform 24">
                  <a:extLst>
                    <a:ext uri="{FF2B5EF4-FFF2-40B4-BE49-F238E27FC236}">
                      <a16:creationId xmlns:a16="http://schemas.microsoft.com/office/drawing/2014/main" id="{E0AA423C-FAB5-44C1-ADB3-9E00727980CA}"/>
                    </a:ext>
                  </a:extLst>
                </p:cNvPr>
                <p:cNvSpPr/>
                <p:nvPr/>
              </p:nvSpPr>
              <p:spPr bwMode="auto">
                <a:xfrm>
                  <a:off x="8190231" y="2424113"/>
                  <a:ext cx="228600" cy="369888"/>
                </a:xfrm>
                <a:custGeom>
                  <a:avLst/>
                  <a:gdLst>
                    <a:gd name="T0" fmla="*/ 0 w 131"/>
                    <a:gd name="T1" fmla="*/ 19 h 211"/>
                    <a:gd name="T2" fmla="*/ 18 w 131"/>
                    <a:gd name="T3" fmla="*/ 0 h 211"/>
                    <a:gd name="T4" fmla="*/ 51 w 131"/>
                    <a:gd name="T5" fmla="*/ 30 h 211"/>
                    <a:gd name="T6" fmla="*/ 48 w 131"/>
                    <a:gd name="T7" fmla="*/ 33 h 211"/>
                    <a:gd name="T8" fmla="*/ 50 w 131"/>
                    <a:gd name="T9" fmla="*/ 36 h 211"/>
                    <a:gd name="T10" fmla="*/ 46 w 131"/>
                    <a:gd name="T11" fmla="*/ 39 h 211"/>
                    <a:gd name="T12" fmla="*/ 60 w 131"/>
                    <a:gd name="T13" fmla="*/ 41 h 211"/>
                    <a:gd name="T14" fmla="*/ 89 w 131"/>
                    <a:gd name="T15" fmla="*/ 35 h 211"/>
                    <a:gd name="T16" fmla="*/ 96 w 131"/>
                    <a:gd name="T17" fmla="*/ 26 h 211"/>
                    <a:gd name="T18" fmla="*/ 115 w 131"/>
                    <a:gd name="T19" fmla="*/ 15 h 211"/>
                    <a:gd name="T20" fmla="*/ 131 w 131"/>
                    <a:gd name="T21" fmla="*/ 30 h 211"/>
                    <a:gd name="T22" fmla="*/ 131 w 131"/>
                    <a:gd name="T23" fmla="*/ 33 h 211"/>
                    <a:gd name="T24" fmla="*/ 122 w 131"/>
                    <a:gd name="T25" fmla="*/ 109 h 211"/>
                    <a:gd name="T26" fmla="*/ 119 w 131"/>
                    <a:gd name="T27" fmla="*/ 122 h 211"/>
                    <a:gd name="T28" fmla="*/ 110 w 131"/>
                    <a:gd name="T29" fmla="*/ 132 h 211"/>
                    <a:gd name="T30" fmla="*/ 57 w 131"/>
                    <a:gd name="T31" fmla="*/ 140 h 211"/>
                    <a:gd name="T32" fmla="*/ 56 w 131"/>
                    <a:gd name="T33" fmla="*/ 140 h 211"/>
                    <a:gd name="T34" fmla="*/ 55 w 131"/>
                    <a:gd name="T35" fmla="*/ 140 h 211"/>
                    <a:gd name="T36" fmla="*/ 55 w 131"/>
                    <a:gd name="T37" fmla="*/ 145 h 211"/>
                    <a:gd name="T38" fmla="*/ 55 w 131"/>
                    <a:gd name="T39" fmla="*/ 195 h 211"/>
                    <a:gd name="T40" fmla="*/ 46 w 131"/>
                    <a:gd name="T41" fmla="*/ 209 h 211"/>
                    <a:gd name="T42" fmla="*/ 31 w 131"/>
                    <a:gd name="T43" fmla="*/ 200 h 211"/>
                    <a:gd name="T44" fmla="*/ 29 w 131"/>
                    <a:gd name="T45" fmla="*/ 170 h 211"/>
                    <a:gd name="T46" fmla="*/ 31 w 131"/>
                    <a:gd name="T47" fmla="*/ 138 h 211"/>
                    <a:gd name="T48" fmla="*/ 34 w 131"/>
                    <a:gd name="T49" fmla="*/ 130 h 211"/>
                    <a:gd name="T50" fmla="*/ 52 w 131"/>
                    <a:gd name="T51" fmla="*/ 116 h 211"/>
                    <a:gd name="T52" fmla="*/ 80 w 131"/>
                    <a:gd name="T53" fmla="*/ 111 h 211"/>
                    <a:gd name="T54" fmla="*/ 85 w 131"/>
                    <a:gd name="T55" fmla="*/ 107 h 211"/>
                    <a:gd name="T56" fmla="*/ 92 w 131"/>
                    <a:gd name="T57" fmla="*/ 62 h 211"/>
                    <a:gd name="T58" fmla="*/ 92 w 131"/>
                    <a:gd name="T59" fmla="*/ 60 h 211"/>
                    <a:gd name="T60" fmla="*/ 82 w 131"/>
                    <a:gd name="T61" fmla="*/ 63 h 211"/>
                    <a:gd name="T62" fmla="*/ 53 w 131"/>
                    <a:gd name="T63" fmla="*/ 63 h 211"/>
                    <a:gd name="T64" fmla="*/ 36 w 131"/>
                    <a:gd name="T65" fmla="*/ 60 h 211"/>
                    <a:gd name="T66" fmla="*/ 27 w 131"/>
                    <a:gd name="T67" fmla="*/ 46 h 211"/>
                    <a:gd name="T68" fmla="*/ 26 w 131"/>
                    <a:gd name="T69" fmla="*/ 43 h 211"/>
                    <a:gd name="T70" fmla="*/ 2 w 131"/>
                    <a:gd name="T71" fmla="*/ 21 h 211"/>
                    <a:gd name="T72" fmla="*/ 0 w 131"/>
                    <a:gd name="T73" fmla="*/ 1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211">
                      <a:moveTo>
                        <a:pt x="0" y="19"/>
                      </a:moveTo>
                      <a:cubicBezTo>
                        <a:pt x="6" y="12"/>
                        <a:pt x="12" y="6"/>
                        <a:pt x="18" y="0"/>
                      </a:cubicBezTo>
                      <a:cubicBezTo>
                        <a:pt x="29" y="10"/>
                        <a:pt x="40" y="20"/>
                        <a:pt x="51" y="30"/>
                      </a:cubicBezTo>
                      <a:cubicBezTo>
                        <a:pt x="50" y="31"/>
                        <a:pt x="49" y="32"/>
                        <a:pt x="48" y="33"/>
                      </a:cubicBezTo>
                      <a:cubicBezTo>
                        <a:pt x="49" y="34"/>
                        <a:pt x="49" y="35"/>
                        <a:pt x="50" y="36"/>
                      </a:cubicBezTo>
                      <a:cubicBezTo>
                        <a:pt x="49" y="37"/>
                        <a:pt x="48" y="37"/>
                        <a:pt x="46" y="39"/>
                      </a:cubicBezTo>
                      <a:cubicBezTo>
                        <a:pt x="51" y="39"/>
                        <a:pt x="55" y="40"/>
                        <a:pt x="60" y="41"/>
                      </a:cubicBezTo>
                      <a:cubicBezTo>
                        <a:pt x="70" y="42"/>
                        <a:pt x="80" y="41"/>
                        <a:pt x="89" y="35"/>
                      </a:cubicBezTo>
                      <a:cubicBezTo>
                        <a:pt x="92" y="32"/>
                        <a:pt x="95" y="30"/>
                        <a:pt x="96" y="26"/>
                      </a:cubicBezTo>
                      <a:cubicBezTo>
                        <a:pt x="100" y="18"/>
                        <a:pt x="107" y="15"/>
                        <a:pt x="115" y="15"/>
                      </a:cubicBezTo>
                      <a:cubicBezTo>
                        <a:pt x="122" y="16"/>
                        <a:pt x="129" y="23"/>
                        <a:pt x="131" y="30"/>
                      </a:cubicBezTo>
                      <a:cubicBezTo>
                        <a:pt x="131" y="31"/>
                        <a:pt x="131" y="32"/>
                        <a:pt x="131" y="33"/>
                      </a:cubicBezTo>
                      <a:cubicBezTo>
                        <a:pt x="129" y="59"/>
                        <a:pt x="128" y="84"/>
                        <a:pt x="122" y="109"/>
                      </a:cubicBezTo>
                      <a:cubicBezTo>
                        <a:pt x="121" y="114"/>
                        <a:pt x="120" y="118"/>
                        <a:pt x="119" y="122"/>
                      </a:cubicBezTo>
                      <a:cubicBezTo>
                        <a:pt x="118" y="127"/>
                        <a:pt x="114" y="130"/>
                        <a:pt x="110" y="132"/>
                      </a:cubicBezTo>
                      <a:cubicBezTo>
                        <a:pt x="93" y="140"/>
                        <a:pt x="75" y="142"/>
                        <a:pt x="57" y="140"/>
                      </a:cubicBezTo>
                      <a:cubicBezTo>
                        <a:pt x="57" y="140"/>
                        <a:pt x="56" y="140"/>
                        <a:pt x="56" y="140"/>
                      </a:cubicBezTo>
                      <a:cubicBezTo>
                        <a:pt x="56" y="140"/>
                        <a:pt x="56" y="140"/>
                        <a:pt x="55" y="140"/>
                      </a:cubicBezTo>
                      <a:cubicBezTo>
                        <a:pt x="55" y="142"/>
                        <a:pt x="55" y="144"/>
                        <a:pt x="55" y="145"/>
                      </a:cubicBezTo>
                      <a:cubicBezTo>
                        <a:pt x="53" y="162"/>
                        <a:pt x="53" y="178"/>
                        <a:pt x="55" y="195"/>
                      </a:cubicBezTo>
                      <a:cubicBezTo>
                        <a:pt x="56" y="202"/>
                        <a:pt x="52" y="208"/>
                        <a:pt x="46" y="209"/>
                      </a:cubicBezTo>
                      <a:cubicBezTo>
                        <a:pt x="39" y="211"/>
                        <a:pt x="32" y="207"/>
                        <a:pt x="31" y="200"/>
                      </a:cubicBezTo>
                      <a:cubicBezTo>
                        <a:pt x="30" y="190"/>
                        <a:pt x="29" y="180"/>
                        <a:pt x="29" y="170"/>
                      </a:cubicBezTo>
                      <a:cubicBezTo>
                        <a:pt x="28" y="159"/>
                        <a:pt x="29" y="148"/>
                        <a:pt x="31" y="138"/>
                      </a:cubicBezTo>
                      <a:cubicBezTo>
                        <a:pt x="32" y="135"/>
                        <a:pt x="33" y="133"/>
                        <a:pt x="34" y="130"/>
                      </a:cubicBezTo>
                      <a:cubicBezTo>
                        <a:pt x="37" y="122"/>
                        <a:pt x="44" y="118"/>
                        <a:pt x="52" y="116"/>
                      </a:cubicBezTo>
                      <a:cubicBezTo>
                        <a:pt x="61" y="113"/>
                        <a:pt x="71" y="112"/>
                        <a:pt x="80" y="111"/>
                      </a:cubicBezTo>
                      <a:cubicBezTo>
                        <a:pt x="84" y="111"/>
                        <a:pt x="84" y="111"/>
                        <a:pt x="85" y="107"/>
                      </a:cubicBezTo>
                      <a:cubicBezTo>
                        <a:pt x="88" y="92"/>
                        <a:pt x="90" y="77"/>
                        <a:pt x="92" y="62"/>
                      </a:cubicBezTo>
                      <a:cubicBezTo>
                        <a:pt x="92" y="61"/>
                        <a:pt x="92" y="61"/>
                        <a:pt x="92" y="60"/>
                      </a:cubicBezTo>
                      <a:cubicBezTo>
                        <a:pt x="88" y="61"/>
                        <a:pt x="85" y="62"/>
                        <a:pt x="82" y="63"/>
                      </a:cubicBezTo>
                      <a:cubicBezTo>
                        <a:pt x="72" y="65"/>
                        <a:pt x="63" y="65"/>
                        <a:pt x="53" y="63"/>
                      </a:cubicBezTo>
                      <a:cubicBezTo>
                        <a:pt x="47" y="63"/>
                        <a:pt x="42" y="62"/>
                        <a:pt x="36" y="60"/>
                      </a:cubicBezTo>
                      <a:cubicBezTo>
                        <a:pt x="28" y="59"/>
                        <a:pt x="25" y="54"/>
                        <a:pt x="27" y="46"/>
                      </a:cubicBezTo>
                      <a:cubicBezTo>
                        <a:pt x="27" y="45"/>
                        <a:pt x="27" y="44"/>
                        <a:pt x="26" y="43"/>
                      </a:cubicBezTo>
                      <a:cubicBezTo>
                        <a:pt x="18" y="36"/>
                        <a:pt x="10" y="28"/>
                        <a:pt x="2" y="21"/>
                      </a:cubicBezTo>
                      <a:cubicBezTo>
                        <a:pt x="1" y="20"/>
                        <a:pt x="1" y="20"/>
                        <a:pt x="0" y="19"/>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89" name="Freeform 25">
                  <a:extLst>
                    <a:ext uri="{FF2B5EF4-FFF2-40B4-BE49-F238E27FC236}">
                      <a16:creationId xmlns:a16="http://schemas.microsoft.com/office/drawing/2014/main" id="{34E8479E-3DCE-4D2E-8391-AB2D618041CF}"/>
                    </a:ext>
                  </a:extLst>
                </p:cNvPr>
                <p:cNvSpPr/>
                <p:nvPr/>
              </p:nvSpPr>
              <p:spPr bwMode="auto">
                <a:xfrm>
                  <a:off x="8293419" y="2566988"/>
                  <a:ext cx="152400" cy="219075"/>
                </a:xfrm>
                <a:custGeom>
                  <a:avLst/>
                  <a:gdLst>
                    <a:gd name="T0" fmla="*/ 39 w 87"/>
                    <a:gd name="T1" fmla="*/ 108 h 125"/>
                    <a:gd name="T2" fmla="*/ 48 w 87"/>
                    <a:gd name="T3" fmla="*/ 111 h 125"/>
                    <a:gd name="T4" fmla="*/ 52 w 87"/>
                    <a:gd name="T5" fmla="*/ 118 h 125"/>
                    <a:gd name="T6" fmla="*/ 50 w 87"/>
                    <a:gd name="T7" fmla="*/ 119 h 125"/>
                    <a:gd name="T8" fmla="*/ 46 w 87"/>
                    <a:gd name="T9" fmla="*/ 118 h 125"/>
                    <a:gd name="T10" fmla="*/ 45 w 87"/>
                    <a:gd name="T11" fmla="*/ 118 h 125"/>
                    <a:gd name="T12" fmla="*/ 44 w 87"/>
                    <a:gd name="T13" fmla="*/ 125 h 125"/>
                    <a:gd name="T14" fmla="*/ 34 w 87"/>
                    <a:gd name="T15" fmla="*/ 114 h 125"/>
                    <a:gd name="T16" fmla="*/ 20 w 87"/>
                    <a:gd name="T17" fmla="*/ 125 h 125"/>
                    <a:gd name="T18" fmla="*/ 22 w 87"/>
                    <a:gd name="T19" fmla="*/ 115 h 125"/>
                    <a:gd name="T20" fmla="*/ 31 w 87"/>
                    <a:gd name="T21" fmla="*/ 109 h 125"/>
                    <a:gd name="T22" fmla="*/ 33 w 87"/>
                    <a:gd name="T23" fmla="*/ 107 h 125"/>
                    <a:gd name="T24" fmla="*/ 33 w 87"/>
                    <a:gd name="T25" fmla="*/ 81 h 125"/>
                    <a:gd name="T26" fmla="*/ 33 w 87"/>
                    <a:gd name="T27" fmla="*/ 80 h 125"/>
                    <a:gd name="T28" fmla="*/ 27 w 87"/>
                    <a:gd name="T29" fmla="*/ 81 h 125"/>
                    <a:gd name="T30" fmla="*/ 7 w 87"/>
                    <a:gd name="T31" fmla="*/ 81 h 125"/>
                    <a:gd name="T32" fmla="*/ 1 w 87"/>
                    <a:gd name="T33" fmla="*/ 73 h 125"/>
                    <a:gd name="T34" fmla="*/ 12 w 87"/>
                    <a:gd name="T35" fmla="*/ 65 h 125"/>
                    <a:gd name="T36" fmla="*/ 43 w 87"/>
                    <a:gd name="T37" fmla="*/ 62 h 125"/>
                    <a:gd name="T38" fmla="*/ 70 w 87"/>
                    <a:gd name="T39" fmla="*/ 31 h 125"/>
                    <a:gd name="T40" fmla="*/ 73 w 87"/>
                    <a:gd name="T41" fmla="*/ 11 h 125"/>
                    <a:gd name="T42" fmla="*/ 81 w 87"/>
                    <a:gd name="T43" fmla="*/ 1 h 125"/>
                    <a:gd name="T44" fmla="*/ 87 w 87"/>
                    <a:gd name="T45" fmla="*/ 5 h 125"/>
                    <a:gd name="T46" fmla="*/ 86 w 87"/>
                    <a:gd name="T47" fmla="*/ 23 h 125"/>
                    <a:gd name="T48" fmla="*/ 72 w 87"/>
                    <a:gd name="T49" fmla="*/ 58 h 125"/>
                    <a:gd name="T50" fmla="*/ 52 w 87"/>
                    <a:gd name="T51" fmla="*/ 73 h 125"/>
                    <a:gd name="T52" fmla="*/ 41 w 87"/>
                    <a:gd name="T53" fmla="*/ 77 h 125"/>
                    <a:gd name="T54" fmla="*/ 39 w 87"/>
                    <a:gd name="T55" fmla="*/ 79 h 125"/>
                    <a:gd name="T56" fmla="*/ 39 w 87"/>
                    <a:gd name="T57" fmla="*/ 10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25">
                      <a:moveTo>
                        <a:pt x="39" y="108"/>
                      </a:moveTo>
                      <a:cubicBezTo>
                        <a:pt x="43" y="109"/>
                        <a:pt x="46" y="110"/>
                        <a:pt x="48" y="111"/>
                      </a:cubicBezTo>
                      <a:cubicBezTo>
                        <a:pt x="52" y="112"/>
                        <a:pt x="53" y="115"/>
                        <a:pt x="52" y="118"/>
                      </a:cubicBezTo>
                      <a:cubicBezTo>
                        <a:pt x="52" y="120"/>
                        <a:pt x="51" y="120"/>
                        <a:pt x="50" y="119"/>
                      </a:cubicBezTo>
                      <a:cubicBezTo>
                        <a:pt x="48" y="119"/>
                        <a:pt x="47" y="119"/>
                        <a:pt x="46" y="118"/>
                      </a:cubicBezTo>
                      <a:cubicBezTo>
                        <a:pt x="46" y="118"/>
                        <a:pt x="45" y="118"/>
                        <a:pt x="45" y="118"/>
                      </a:cubicBezTo>
                      <a:cubicBezTo>
                        <a:pt x="45" y="120"/>
                        <a:pt x="44" y="123"/>
                        <a:pt x="44" y="125"/>
                      </a:cubicBezTo>
                      <a:cubicBezTo>
                        <a:pt x="38" y="122"/>
                        <a:pt x="36" y="120"/>
                        <a:pt x="34" y="114"/>
                      </a:cubicBezTo>
                      <a:cubicBezTo>
                        <a:pt x="30" y="119"/>
                        <a:pt x="26" y="123"/>
                        <a:pt x="20" y="125"/>
                      </a:cubicBezTo>
                      <a:cubicBezTo>
                        <a:pt x="18" y="122"/>
                        <a:pt x="19" y="117"/>
                        <a:pt x="22" y="115"/>
                      </a:cubicBezTo>
                      <a:cubicBezTo>
                        <a:pt x="25" y="113"/>
                        <a:pt x="28" y="111"/>
                        <a:pt x="31" y="109"/>
                      </a:cubicBezTo>
                      <a:cubicBezTo>
                        <a:pt x="32" y="109"/>
                        <a:pt x="33" y="108"/>
                        <a:pt x="33" y="107"/>
                      </a:cubicBezTo>
                      <a:cubicBezTo>
                        <a:pt x="33" y="99"/>
                        <a:pt x="33" y="90"/>
                        <a:pt x="33" y="81"/>
                      </a:cubicBezTo>
                      <a:cubicBezTo>
                        <a:pt x="33" y="81"/>
                        <a:pt x="33" y="81"/>
                        <a:pt x="33" y="80"/>
                      </a:cubicBezTo>
                      <a:cubicBezTo>
                        <a:pt x="31" y="81"/>
                        <a:pt x="29" y="81"/>
                        <a:pt x="27" y="81"/>
                      </a:cubicBezTo>
                      <a:cubicBezTo>
                        <a:pt x="20" y="81"/>
                        <a:pt x="13" y="81"/>
                        <a:pt x="7" y="81"/>
                      </a:cubicBezTo>
                      <a:cubicBezTo>
                        <a:pt x="2" y="81"/>
                        <a:pt x="0" y="78"/>
                        <a:pt x="1" y="73"/>
                      </a:cubicBezTo>
                      <a:cubicBezTo>
                        <a:pt x="3" y="68"/>
                        <a:pt x="7" y="65"/>
                        <a:pt x="12" y="65"/>
                      </a:cubicBezTo>
                      <a:cubicBezTo>
                        <a:pt x="23" y="66"/>
                        <a:pt x="33" y="65"/>
                        <a:pt x="43" y="62"/>
                      </a:cubicBezTo>
                      <a:cubicBezTo>
                        <a:pt x="58" y="57"/>
                        <a:pt x="67" y="46"/>
                        <a:pt x="70" y="31"/>
                      </a:cubicBezTo>
                      <a:cubicBezTo>
                        <a:pt x="72" y="24"/>
                        <a:pt x="72" y="18"/>
                        <a:pt x="73" y="11"/>
                      </a:cubicBezTo>
                      <a:cubicBezTo>
                        <a:pt x="73" y="6"/>
                        <a:pt x="76" y="2"/>
                        <a:pt x="81" y="1"/>
                      </a:cubicBezTo>
                      <a:cubicBezTo>
                        <a:pt x="84" y="0"/>
                        <a:pt x="87" y="2"/>
                        <a:pt x="87" y="5"/>
                      </a:cubicBezTo>
                      <a:cubicBezTo>
                        <a:pt x="87" y="11"/>
                        <a:pt x="87" y="17"/>
                        <a:pt x="86" y="23"/>
                      </a:cubicBezTo>
                      <a:cubicBezTo>
                        <a:pt x="84" y="36"/>
                        <a:pt x="80" y="48"/>
                        <a:pt x="72" y="58"/>
                      </a:cubicBezTo>
                      <a:cubicBezTo>
                        <a:pt x="66" y="64"/>
                        <a:pt x="59" y="69"/>
                        <a:pt x="52" y="73"/>
                      </a:cubicBezTo>
                      <a:cubicBezTo>
                        <a:pt x="48" y="74"/>
                        <a:pt x="45" y="76"/>
                        <a:pt x="41" y="77"/>
                      </a:cubicBezTo>
                      <a:cubicBezTo>
                        <a:pt x="40" y="78"/>
                        <a:pt x="39" y="79"/>
                        <a:pt x="39" y="79"/>
                      </a:cubicBezTo>
                      <a:cubicBezTo>
                        <a:pt x="39" y="89"/>
                        <a:pt x="39" y="99"/>
                        <a:pt x="39" y="108"/>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90" name="Freeform 26">
                  <a:extLst>
                    <a:ext uri="{FF2B5EF4-FFF2-40B4-BE49-F238E27FC236}">
                      <a16:creationId xmlns:a16="http://schemas.microsoft.com/office/drawing/2014/main" id="{E97FA8FB-0C20-4D23-8C35-D1903A312D3D}"/>
                    </a:ext>
                  </a:extLst>
                </p:cNvPr>
                <p:cNvSpPr/>
                <p:nvPr/>
              </p:nvSpPr>
              <p:spPr bwMode="auto">
                <a:xfrm>
                  <a:off x="8328344" y="2360613"/>
                  <a:ext cx="74613" cy="76200"/>
                </a:xfrm>
                <a:custGeom>
                  <a:avLst/>
                  <a:gdLst>
                    <a:gd name="T0" fmla="*/ 22 w 43"/>
                    <a:gd name="T1" fmla="*/ 1 h 43"/>
                    <a:gd name="T2" fmla="*/ 43 w 43"/>
                    <a:gd name="T3" fmla="*/ 22 h 43"/>
                    <a:gd name="T4" fmla="*/ 22 w 43"/>
                    <a:gd name="T5" fmla="*/ 43 h 43"/>
                    <a:gd name="T6" fmla="*/ 1 w 43"/>
                    <a:gd name="T7" fmla="*/ 21 h 43"/>
                    <a:gd name="T8" fmla="*/ 22 w 43"/>
                    <a:gd name="T9" fmla="*/ 1 h 43"/>
                  </a:gdLst>
                  <a:ahLst/>
                  <a:cxnLst>
                    <a:cxn ang="0">
                      <a:pos x="T0" y="T1"/>
                    </a:cxn>
                    <a:cxn ang="0">
                      <a:pos x="T2" y="T3"/>
                    </a:cxn>
                    <a:cxn ang="0">
                      <a:pos x="T4" y="T5"/>
                    </a:cxn>
                    <a:cxn ang="0">
                      <a:pos x="T6" y="T7"/>
                    </a:cxn>
                    <a:cxn ang="0">
                      <a:pos x="T8" y="T9"/>
                    </a:cxn>
                  </a:cxnLst>
                  <a:rect l="0" t="0" r="r" b="b"/>
                  <a:pathLst>
                    <a:path w="43" h="43">
                      <a:moveTo>
                        <a:pt x="22" y="1"/>
                      </a:moveTo>
                      <a:cubicBezTo>
                        <a:pt x="34" y="1"/>
                        <a:pt x="43" y="10"/>
                        <a:pt x="43" y="22"/>
                      </a:cubicBezTo>
                      <a:cubicBezTo>
                        <a:pt x="42" y="34"/>
                        <a:pt x="33" y="43"/>
                        <a:pt x="22" y="43"/>
                      </a:cubicBezTo>
                      <a:cubicBezTo>
                        <a:pt x="10" y="42"/>
                        <a:pt x="0" y="33"/>
                        <a:pt x="1" y="21"/>
                      </a:cubicBezTo>
                      <a:cubicBezTo>
                        <a:pt x="1" y="10"/>
                        <a:pt x="11" y="0"/>
                        <a:pt x="22" y="1"/>
                      </a:cubicBezTo>
                      <a:close/>
                    </a:path>
                  </a:pathLst>
                </a:custGeom>
                <a:grpFill/>
                <a:ln>
                  <a:noFill/>
                </a:ln>
              </p:spPr>
              <p:txBody>
                <a:bodyPr vert="horz" wrap="square" lIns="68580" tIns="34290" rIns="68580" bIns="34290" numCol="1" anchor="t" anchorCtr="0" compatLnSpc="1"/>
                <a:lstStyle/>
                <a:p>
                  <a:endParaRPr lang="zh-CN" altLang="en-US" sz="1015"/>
                </a:p>
              </p:txBody>
            </p:sp>
          </p:grpSp>
        </p:grpSp>
        <p:sp>
          <p:nvSpPr>
            <p:cNvPr id="84" name="TextBox 280">
              <a:extLst>
                <a:ext uri="{FF2B5EF4-FFF2-40B4-BE49-F238E27FC236}">
                  <a16:creationId xmlns:a16="http://schemas.microsoft.com/office/drawing/2014/main" id="{DFA76C53-C75C-4FB8-B542-2F25FE199BED}"/>
                </a:ext>
              </a:extLst>
            </p:cNvPr>
            <p:cNvSpPr txBox="1"/>
            <p:nvPr/>
          </p:nvSpPr>
          <p:spPr>
            <a:xfrm>
              <a:off x="13496" y="6828"/>
              <a:ext cx="4808" cy="798"/>
            </a:xfrm>
            <a:prstGeom prst="rect">
              <a:avLst/>
            </a:prstGeom>
            <a:noFill/>
          </p:spPr>
          <p:txBody>
            <a:bodyPr wrap="square" rtlCol="0">
              <a:spAutoFit/>
            </a:bodyPr>
            <a:lstStyle/>
            <a:p>
              <a:pPr>
                <a:lnSpc>
                  <a:spcPct val="150000"/>
                </a:lnSpc>
                <a:spcBef>
                  <a:spcPts val="600"/>
                </a:spcBef>
              </a:pPr>
              <a:r>
                <a:rPr lang="zh-CN" altLang="zh-CN" dirty="0">
                  <a:solidFill>
                    <a:srgbClr val="404040"/>
                  </a:solidFill>
                  <a:latin typeface="微软雅黑" panose="020B0503020204020204" pitchFamily="34" charset="-122"/>
                  <a:ea typeface="微软雅黑" panose="020B0503020204020204" pitchFamily="34" charset="-122"/>
                </a:rPr>
                <a:t>我们注重脚踏实地的努力</a:t>
              </a:r>
            </a:p>
          </p:txBody>
        </p:sp>
      </p:grpSp>
      <p:pic>
        <p:nvPicPr>
          <p:cNvPr id="94" name="图片 172">
            <a:extLst>
              <a:ext uri="{FF2B5EF4-FFF2-40B4-BE49-F238E27FC236}">
                <a16:creationId xmlns:a16="http://schemas.microsoft.com/office/drawing/2014/main" id="{1B599514-23FB-4D7B-82DD-41334BB32075}"/>
              </a:ext>
            </a:extLst>
          </p:cNvPr>
          <p:cNvPicPr>
            <a:picLocks noChangeAspect="1"/>
          </p:cNvPicPr>
          <p:nvPr/>
        </p:nvPicPr>
        <p:blipFill>
          <a:blip r:embed="rId2"/>
          <a:stretch>
            <a:fillRect/>
          </a:stretch>
        </p:blipFill>
        <p:spPr>
          <a:xfrm>
            <a:off x="-2048093" y="-974416"/>
            <a:ext cx="4715822" cy="3013305"/>
          </a:xfrm>
          <a:prstGeom prst="rect">
            <a:avLst/>
          </a:prstGeom>
        </p:spPr>
      </p:pic>
      <p:sp>
        <p:nvSpPr>
          <p:cNvPr id="95" name="TextBox 41">
            <a:extLst>
              <a:ext uri="{FF2B5EF4-FFF2-40B4-BE49-F238E27FC236}">
                <a16:creationId xmlns:a16="http://schemas.microsoft.com/office/drawing/2014/main" id="{ADD49711-A59C-456B-80AA-7EEBB7F471D9}"/>
              </a:ext>
            </a:extLst>
          </p:cNvPr>
          <p:cNvSpPr txBox="1"/>
          <p:nvPr/>
        </p:nvSpPr>
        <p:spPr bwMode="auto">
          <a:xfrm>
            <a:off x="3706402" y="6023017"/>
            <a:ext cx="4204335" cy="645160"/>
          </a:xfrm>
          <a:prstGeom prst="rect">
            <a:avLst/>
          </a:prstGeom>
          <a:solidFill>
            <a:schemeClr val="accent2">
              <a:alpha val="95000"/>
            </a:schemeClr>
          </a:solidFill>
          <a:ln>
            <a:noFill/>
          </a:ln>
          <a:effectLst/>
        </p:spPr>
        <p:style>
          <a:lnRef idx="1">
            <a:schemeClr val="accent5"/>
          </a:lnRef>
          <a:fillRef idx="3">
            <a:schemeClr val="accent5"/>
          </a:fillRef>
          <a:effectRef idx="2">
            <a:schemeClr val="accent5"/>
          </a:effectRef>
          <a:fontRef idx="minor">
            <a:schemeClr val="lt1"/>
          </a:fontRef>
        </p:style>
        <p:txBody>
          <a:bodyPr wrap="square">
            <a:spAutoFit/>
          </a:bodyPr>
          <a:lstStyle/>
          <a:p>
            <a:pPr algn="ctr" fontAlgn="auto">
              <a:spcBef>
                <a:spcPts val="0"/>
              </a:spcBef>
              <a:spcAft>
                <a:spcPts val="0"/>
              </a:spcAft>
              <a:buFont typeface="Arial" panose="020B0604020202020204" pitchFamily="34" charset="0"/>
              <a:buNone/>
            </a:pP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武 汉 工 程 大 学 </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 C M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协 会</a:t>
            </a:r>
          </a:p>
          <a:p>
            <a:pPr algn="ctr" fontAlgn="auto">
              <a:spcBef>
                <a:spcPts val="0"/>
              </a:spcBef>
              <a:spcAft>
                <a:spcPts val="0"/>
              </a:spcAft>
              <a:buFont typeface="Arial" panose="020B0604020202020204" pitchFamily="34" charset="0"/>
              <a:buNone/>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期 待 你 的 加 入 ！</a:t>
            </a:r>
          </a:p>
        </p:txBody>
      </p:sp>
      <p:grpSp>
        <p:nvGrpSpPr>
          <p:cNvPr id="96" name="组合 55">
            <a:extLst>
              <a:ext uri="{FF2B5EF4-FFF2-40B4-BE49-F238E27FC236}">
                <a16:creationId xmlns:a16="http://schemas.microsoft.com/office/drawing/2014/main" id="{A320C0CD-B61A-4B05-ADFD-A591B3DB0807}"/>
              </a:ext>
            </a:extLst>
          </p:cNvPr>
          <p:cNvGrpSpPr/>
          <p:nvPr/>
        </p:nvGrpSpPr>
        <p:grpSpPr bwMode="auto">
          <a:xfrm>
            <a:off x="4009141" y="111412"/>
            <a:ext cx="3573065" cy="696471"/>
            <a:chOff x="3791743" y="5346472"/>
            <a:chExt cx="5833187" cy="1152803"/>
          </a:xfrm>
          <a:effectLst/>
        </p:grpSpPr>
        <p:sp>
          <p:nvSpPr>
            <p:cNvPr id="97" name="任意多边形 166">
              <a:extLst>
                <a:ext uri="{FF2B5EF4-FFF2-40B4-BE49-F238E27FC236}">
                  <a16:creationId xmlns:a16="http://schemas.microsoft.com/office/drawing/2014/main" id="{CD9EC1EC-6F3E-409D-9BB5-E784974BEC0D}"/>
                </a:ext>
              </a:extLst>
            </p:cNvPr>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90" dirty="0">
                <a:cs typeface="+mn-ea"/>
                <a:sym typeface="+mn-lt"/>
              </a:endParaRPr>
            </a:p>
          </p:txBody>
        </p:sp>
        <p:sp>
          <p:nvSpPr>
            <p:cNvPr id="98" name="圆角矩形 165">
              <a:extLst>
                <a:ext uri="{FF2B5EF4-FFF2-40B4-BE49-F238E27FC236}">
                  <a16:creationId xmlns:a16="http://schemas.microsoft.com/office/drawing/2014/main" id="{1C562AF4-76DD-4213-A55F-1A023C30DEAA}"/>
                </a:ext>
              </a:extLst>
            </p:cNvPr>
            <p:cNvSpPr/>
            <p:nvPr/>
          </p:nvSpPr>
          <p:spPr>
            <a:xfrm>
              <a:off x="4007768" y="5518704"/>
              <a:ext cx="5400600" cy="807659"/>
            </a:xfrm>
            <a:prstGeom prst="roundRect">
              <a:avLst>
                <a:gd name="adj" fmla="val 50000"/>
              </a:avLst>
            </a:prstGeom>
            <a:solidFill>
              <a:schemeClr val="bg1"/>
            </a:solidFill>
            <a:ln>
              <a:gradFill flip="none" rotWithShape="1">
                <a:gsLst>
                  <a:gs pos="0">
                    <a:schemeClr val="bg1">
                      <a:lumMod val="75000"/>
                    </a:schemeClr>
                  </a:gs>
                  <a:gs pos="100000">
                    <a:schemeClr val="bg1"/>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b="1" dirty="0">
                  <a:solidFill>
                    <a:srgbClr val="EB3F32"/>
                  </a:solidFill>
                  <a:latin typeface="微软雅黑" panose="020B0503020204020204" pitchFamily="34" charset="-122"/>
                  <a:ea typeface="微软雅黑" panose="020B0503020204020204" pitchFamily="34" charset="-122"/>
                </a:rPr>
                <a:t>让 梦 想 ，在 此 启 航</a:t>
              </a:r>
            </a:p>
          </p:txBody>
        </p:sp>
        <p:sp>
          <p:nvSpPr>
            <p:cNvPr id="99" name="圆角矩形 167">
              <a:extLst>
                <a:ext uri="{FF2B5EF4-FFF2-40B4-BE49-F238E27FC236}">
                  <a16:creationId xmlns:a16="http://schemas.microsoft.com/office/drawing/2014/main" id="{AC055EDE-13DF-400B-9C0F-C0F9B0E0B9E9}"/>
                </a:ext>
              </a:extLst>
            </p:cNvPr>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90">
                <a:cs typeface="+mn-ea"/>
                <a:sym typeface="+mn-lt"/>
              </a:endParaRPr>
            </a:p>
          </p:txBody>
        </p:sp>
      </p:grpSp>
      <p:grpSp>
        <p:nvGrpSpPr>
          <p:cNvPr id="107" name="组合 106">
            <a:extLst>
              <a:ext uri="{FF2B5EF4-FFF2-40B4-BE49-F238E27FC236}">
                <a16:creationId xmlns:a16="http://schemas.microsoft.com/office/drawing/2014/main" id="{8AE580DE-43AB-4D13-A98B-F243897A7429}"/>
              </a:ext>
            </a:extLst>
          </p:cNvPr>
          <p:cNvGrpSpPr/>
          <p:nvPr/>
        </p:nvGrpSpPr>
        <p:grpSpPr>
          <a:xfrm>
            <a:off x="3860747" y="1076803"/>
            <a:ext cx="3865148" cy="4704394"/>
            <a:chOff x="3860747" y="1076803"/>
            <a:chExt cx="3865148" cy="4704394"/>
          </a:xfrm>
        </p:grpSpPr>
        <p:pic>
          <p:nvPicPr>
            <p:cNvPr id="93" name="图片 2">
              <a:extLst>
                <a:ext uri="{FF2B5EF4-FFF2-40B4-BE49-F238E27FC236}">
                  <a16:creationId xmlns:a16="http://schemas.microsoft.com/office/drawing/2014/main" id="{5F29FED1-BFDF-4C8A-85A4-5A1B52EE6E49}"/>
                </a:ext>
              </a:extLst>
            </p:cNvPr>
            <p:cNvPicPr>
              <a:picLocks noChangeAspect="1"/>
            </p:cNvPicPr>
            <p:nvPr/>
          </p:nvPicPr>
          <p:blipFill>
            <a:blip r:embed="rId3" cstate="hqprint"/>
            <a:stretch>
              <a:fillRect/>
            </a:stretch>
          </p:blipFill>
          <p:spPr>
            <a:xfrm>
              <a:off x="4231509" y="1304941"/>
              <a:ext cx="3131857" cy="4424848"/>
            </a:xfrm>
            <a:prstGeom prst="rect">
              <a:avLst/>
            </a:prstGeom>
          </p:spPr>
        </p:pic>
        <p:sp>
          <p:nvSpPr>
            <p:cNvPr id="103" name="矩形: 圆角 102">
              <a:extLst>
                <a:ext uri="{FF2B5EF4-FFF2-40B4-BE49-F238E27FC236}">
                  <a16:creationId xmlns:a16="http://schemas.microsoft.com/office/drawing/2014/main" id="{F126703A-5BC1-48BF-BBAE-8F0C7A5554D6}"/>
                </a:ext>
              </a:extLst>
            </p:cNvPr>
            <p:cNvSpPr/>
            <p:nvPr/>
          </p:nvSpPr>
          <p:spPr>
            <a:xfrm>
              <a:off x="3865118" y="1076803"/>
              <a:ext cx="3860777" cy="4704394"/>
            </a:xfrm>
            <a:prstGeom prst="roundRect">
              <a:avLst/>
            </a:prstGeom>
            <a:solidFill>
              <a:schemeClr val="bg1">
                <a:lumMod val="95000"/>
              </a:schemeClr>
            </a:solidFill>
            <a:ln w="6350">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圆角 105">
              <a:extLst>
                <a:ext uri="{FF2B5EF4-FFF2-40B4-BE49-F238E27FC236}">
                  <a16:creationId xmlns:a16="http://schemas.microsoft.com/office/drawing/2014/main" id="{BA1CD20B-F1E6-4E8F-84CE-7D998BC72519}"/>
                </a:ext>
              </a:extLst>
            </p:cNvPr>
            <p:cNvSpPr/>
            <p:nvPr/>
          </p:nvSpPr>
          <p:spPr>
            <a:xfrm>
              <a:off x="3860747" y="1076803"/>
              <a:ext cx="3860777" cy="4704394"/>
            </a:xfrm>
            <a:prstGeom prst="roundRect">
              <a:avLst/>
            </a:prstGeom>
            <a:solidFill>
              <a:schemeClr val="bg1">
                <a:lumMod val="95000"/>
              </a:schemeClr>
            </a:solidFill>
            <a:ln w="6350">
              <a:noFill/>
            </a:ln>
            <a:effectLst>
              <a:outerShdw blurRad="76200" dist="889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101">
              <a:extLst>
                <a:ext uri="{FF2B5EF4-FFF2-40B4-BE49-F238E27FC236}">
                  <a16:creationId xmlns:a16="http://schemas.microsoft.com/office/drawing/2014/main" id="{B112DB54-82D3-4310-9357-AA039AE207A0}"/>
                </a:ext>
              </a:extLst>
            </p:cNvPr>
            <p:cNvPicPr>
              <a:picLocks noChangeAspect="1"/>
            </p:cNvPicPr>
            <p:nvPr/>
          </p:nvPicPr>
          <p:blipFill rotWithShape="1">
            <a:blip r:embed="rId4">
              <a:extLst>
                <a:ext uri="{28A0092B-C50C-407E-A947-70E740481C1C}">
                  <a14:useLocalDpi xmlns:a14="http://schemas.microsoft.com/office/drawing/2010/main" val="0"/>
                </a:ext>
              </a:extLst>
            </a:blip>
            <a:srcRect l="26398" t="26667" r="26038" b="26857"/>
            <a:stretch/>
          </p:blipFill>
          <p:spPr>
            <a:xfrm>
              <a:off x="4177598" y="1484400"/>
              <a:ext cx="3261945" cy="3187337"/>
            </a:xfrm>
            <a:prstGeom prst="rect">
              <a:avLst/>
            </a:prstGeom>
          </p:spPr>
        </p:pic>
        <p:sp>
          <p:nvSpPr>
            <p:cNvPr id="104" name="矩形 103">
              <a:extLst>
                <a:ext uri="{FF2B5EF4-FFF2-40B4-BE49-F238E27FC236}">
                  <a16:creationId xmlns:a16="http://schemas.microsoft.com/office/drawing/2014/main" id="{D5014CF2-5081-447B-86B6-61523AE0E680}"/>
                </a:ext>
              </a:extLst>
            </p:cNvPr>
            <p:cNvSpPr/>
            <p:nvPr/>
          </p:nvSpPr>
          <p:spPr>
            <a:xfrm>
              <a:off x="4274722" y="4937566"/>
              <a:ext cx="3067699" cy="400110"/>
            </a:xfrm>
            <a:prstGeom prst="rect">
              <a:avLst/>
            </a:prstGeom>
          </p:spPr>
          <p:txBody>
            <a:bodyPr wrap="square">
              <a:spAutoFit/>
            </a:bodyPr>
            <a:lstStyle/>
            <a:p>
              <a:r>
                <a:rPr lang="zh-CN" altLang="en-US" sz="2000" dirty="0">
                  <a:latin typeface="站酷文艺体" panose="02000603000000000000" pitchFamily="2" charset="-122"/>
                  <a:ea typeface="站酷文艺体" panose="02000603000000000000" pitchFamily="2" charset="-122"/>
                </a:rPr>
                <a:t>WITACM算协2020新生群</a:t>
              </a:r>
            </a:p>
          </p:txBody>
        </p:sp>
      </p:grpSp>
      <p:cxnSp>
        <p:nvCxnSpPr>
          <p:cNvPr id="109" name="直接连接符 108">
            <a:extLst>
              <a:ext uri="{FF2B5EF4-FFF2-40B4-BE49-F238E27FC236}">
                <a16:creationId xmlns:a16="http://schemas.microsoft.com/office/drawing/2014/main" id="{923F28DC-89EC-407D-BF5B-6F746CAF34AC}"/>
              </a:ext>
            </a:extLst>
          </p:cNvPr>
          <p:cNvCxnSpPr>
            <a:cxnSpLocks/>
          </p:cNvCxnSpPr>
          <p:nvPr/>
        </p:nvCxnSpPr>
        <p:spPr>
          <a:xfrm flipH="1" flipV="1">
            <a:off x="8964381" y="-452562"/>
            <a:ext cx="298364" cy="143162"/>
          </a:xfrm>
          <a:prstGeom prst="line">
            <a:avLst/>
          </a:prstGeom>
        </p:spPr>
        <p:style>
          <a:lnRef idx="1">
            <a:schemeClr val="accent4"/>
          </a:lnRef>
          <a:fillRef idx="0">
            <a:schemeClr val="accent4"/>
          </a:fillRef>
          <a:effectRef idx="0">
            <a:schemeClr val="accent4"/>
          </a:effectRef>
          <a:fontRef idx="minor">
            <a:schemeClr val="tx1"/>
          </a:fontRef>
        </p:style>
      </p:cxnSp>
      <p:cxnSp>
        <p:nvCxnSpPr>
          <p:cNvPr id="124" name="直接连接符 123">
            <a:extLst>
              <a:ext uri="{FF2B5EF4-FFF2-40B4-BE49-F238E27FC236}">
                <a16:creationId xmlns:a16="http://schemas.microsoft.com/office/drawing/2014/main" id="{42696541-2FE8-4BD1-8F0C-0385D32CDA72}"/>
              </a:ext>
            </a:extLst>
          </p:cNvPr>
          <p:cNvCxnSpPr>
            <a:cxnSpLocks/>
          </p:cNvCxnSpPr>
          <p:nvPr/>
        </p:nvCxnSpPr>
        <p:spPr>
          <a:xfrm flipH="1" flipV="1">
            <a:off x="9861550" y="-380981"/>
            <a:ext cx="201295" cy="103707"/>
          </a:xfrm>
          <a:prstGeom prst="line">
            <a:avLst/>
          </a:prstGeom>
        </p:spPr>
        <p:style>
          <a:lnRef idx="1">
            <a:schemeClr val="accent5"/>
          </a:lnRef>
          <a:fillRef idx="0">
            <a:schemeClr val="accent5"/>
          </a:fillRef>
          <a:effectRef idx="0">
            <a:schemeClr val="accent5"/>
          </a:effectRef>
          <a:fontRef idx="minor">
            <a:schemeClr val="tx1"/>
          </a:fontRef>
        </p:style>
      </p:cxnSp>
      <p:cxnSp>
        <p:nvCxnSpPr>
          <p:cNvPr id="125" name="直接连接符 124">
            <a:extLst>
              <a:ext uri="{FF2B5EF4-FFF2-40B4-BE49-F238E27FC236}">
                <a16:creationId xmlns:a16="http://schemas.microsoft.com/office/drawing/2014/main" id="{350799C1-3A7A-4788-981F-C22F0B83A825}"/>
              </a:ext>
            </a:extLst>
          </p:cNvPr>
          <p:cNvCxnSpPr>
            <a:cxnSpLocks/>
          </p:cNvCxnSpPr>
          <p:nvPr/>
        </p:nvCxnSpPr>
        <p:spPr>
          <a:xfrm flipH="1" flipV="1">
            <a:off x="10001250" y="-539750"/>
            <a:ext cx="563331" cy="262476"/>
          </a:xfrm>
          <a:prstGeom prst="line">
            <a:avLst/>
          </a:prstGeom>
        </p:spPr>
        <p:style>
          <a:lnRef idx="2">
            <a:schemeClr val="accent2"/>
          </a:lnRef>
          <a:fillRef idx="0">
            <a:schemeClr val="accent2"/>
          </a:fillRef>
          <a:effectRef idx="1">
            <a:schemeClr val="accent2"/>
          </a:effectRef>
          <a:fontRef idx="minor">
            <a:schemeClr val="tx1"/>
          </a:fontRef>
        </p:style>
      </p:cxnSp>
      <p:cxnSp>
        <p:nvCxnSpPr>
          <p:cNvPr id="129" name="直接连接符 128">
            <a:extLst>
              <a:ext uri="{FF2B5EF4-FFF2-40B4-BE49-F238E27FC236}">
                <a16:creationId xmlns:a16="http://schemas.microsoft.com/office/drawing/2014/main" id="{39CE7C18-F953-4A7A-AD5F-44950776C5C6}"/>
              </a:ext>
            </a:extLst>
          </p:cNvPr>
          <p:cNvCxnSpPr>
            <a:cxnSpLocks/>
          </p:cNvCxnSpPr>
          <p:nvPr/>
        </p:nvCxnSpPr>
        <p:spPr>
          <a:xfrm flipH="1" flipV="1">
            <a:off x="11360871" y="-380981"/>
            <a:ext cx="119929" cy="304781"/>
          </a:xfrm>
          <a:prstGeom prst="line">
            <a:avLst/>
          </a:prstGeom>
        </p:spPr>
        <p:style>
          <a:lnRef idx="3">
            <a:schemeClr val="accent3"/>
          </a:lnRef>
          <a:fillRef idx="0">
            <a:schemeClr val="accent3"/>
          </a:fillRef>
          <a:effectRef idx="2">
            <a:schemeClr val="accent3"/>
          </a:effectRef>
          <a:fontRef idx="minor">
            <a:schemeClr val="tx1"/>
          </a:fontRef>
        </p:style>
      </p:cxnSp>
      <p:sp>
        <p:nvSpPr>
          <p:cNvPr id="139" name="任意多边形: 形状 138">
            <a:extLst>
              <a:ext uri="{FF2B5EF4-FFF2-40B4-BE49-F238E27FC236}">
                <a16:creationId xmlns:a16="http://schemas.microsoft.com/office/drawing/2014/main" id="{F584BA13-43B4-4DB5-8165-A2826D9092E3}"/>
              </a:ext>
            </a:extLst>
          </p:cNvPr>
          <p:cNvSpPr/>
          <p:nvPr/>
        </p:nvSpPr>
        <p:spPr>
          <a:xfrm rot="12341295" flipH="1">
            <a:off x="592547" y="-1594843"/>
            <a:ext cx="212811" cy="2635137"/>
          </a:xfrm>
          <a:custGeom>
            <a:avLst/>
            <a:gdLst>
              <a:gd name="connsiteX0" fmla="*/ 0 w 380999"/>
              <a:gd name="connsiteY0" fmla="*/ 380985 h 3636341"/>
              <a:gd name="connsiteX1" fmla="*/ 1 w 380999"/>
              <a:gd name="connsiteY1" fmla="*/ 380985 h 3636341"/>
              <a:gd name="connsiteX2" fmla="*/ 1 w 380999"/>
              <a:gd name="connsiteY2" fmla="*/ 382601 h 3636341"/>
              <a:gd name="connsiteX3" fmla="*/ 1 w 380999"/>
              <a:gd name="connsiteY3" fmla="*/ 383476 h 3636341"/>
              <a:gd name="connsiteX4" fmla="*/ 1 w 380999"/>
              <a:gd name="connsiteY4" fmla="*/ 3636341 h 3636341"/>
              <a:gd name="connsiteX5" fmla="*/ 380999 w 380999"/>
              <a:gd name="connsiteY5" fmla="*/ 3636341 h 3636341"/>
              <a:gd name="connsiteX6" fmla="*/ 380999 w 380999"/>
              <a:gd name="connsiteY6" fmla="*/ 382601 h 3636341"/>
              <a:gd name="connsiteX7" fmla="*/ 380123 w 380999"/>
              <a:gd name="connsiteY7" fmla="*/ 382601 h 3636341"/>
              <a:gd name="connsiteX8" fmla="*/ 378507 w 380999"/>
              <a:gd name="connsiteY8" fmla="*/ 380985 h 3636341"/>
              <a:gd name="connsiteX9" fmla="*/ 380998 w 380999"/>
              <a:gd name="connsiteY9" fmla="*/ 380985 h 3636341"/>
              <a:gd name="connsiteX10" fmla="*/ 380998 w 380999"/>
              <a:gd name="connsiteY10" fmla="*/ 0 h 3636341"/>
              <a:gd name="connsiteX11" fmla="*/ 189254 w 380999"/>
              <a:gd name="connsiteY11" fmla="*/ 191738 h 3636341"/>
              <a:gd name="connsiteX12" fmla="*/ 1 w 380999"/>
              <a:gd name="connsiteY12" fmla="*/ 2491 h 3636341"/>
              <a:gd name="connsiteX13" fmla="*/ 1 w 380999"/>
              <a:gd name="connsiteY13" fmla="*/ 380985 h 36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0999" h="3636341">
                <a:moveTo>
                  <a:pt x="0" y="380985"/>
                </a:moveTo>
                <a:lnTo>
                  <a:pt x="1" y="380985"/>
                </a:lnTo>
                <a:lnTo>
                  <a:pt x="1" y="382601"/>
                </a:lnTo>
                <a:lnTo>
                  <a:pt x="1" y="383476"/>
                </a:lnTo>
                <a:lnTo>
                  <a:pt x="1" y="3636341"/>
                </a:lnTo>
                <a:lnTo>
                  <a:pt x="380999" y="3636341"/>
                </a:lnTo>
                <a:lnTo>
                  <a:pt x="380999" y="382601"/>
                </a:lnTo>
                <a:lnTo>
                  <a:pt x="380123" y="382601"/>
                </a:lnTo>
                <a:lnTo>
                  <a:pt x="378507" y="380985"/>
                </a:lnTo>
                <a:lnTo>
                  <a:pt x="380998" y="380985"/>
                </a:lnTo>
                <a:lnTo>
                  <a:pt x="380998" y="0"/>
                </a:lnTo>
                <a:lnTo>
                  <a:pt x="189254" y="191738"/>
                </a:lnTo>
                <a:lnTo>
                  <a:pt x="1" y="2491"/>
                </a:lnTo>
                <a:lnTo>
                  <a:pt x="1" y="380985"/>
                </a:lnTo>
                <a:close/>
              </a:path>
            </a:pathLst>
          </a:custGeom>
          <a:gradFill flip="none" rotWithShape="1">
            <a:gsLst>
              <a:gs pos="41000">
                <a:srgbClr val="FF0000"/>
              </a:gs>
              <a:gs pos="100000">
                <a:srgbClr val="FF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0" name="任意多边形: 形状 139">
            <a:extLst>
              <a:ext uri="{FF2B5EF4-FFF2-40B4-BE49-F238E27FC236}">
                <a16:creationId xmlns:a16="http://schemas.microsoft.com/office/drawing/2014/main" id="{467E1CA1-00C5-4F28-90C9-5E3E9BF29D5F}"/>
              </a:ext>
            </a:extLst>
          </p:cNvPr>
          <p:cNvSpPr/>
          <p:nvPr/>
        </p:nvSpPr>
        <p:spPr>
          <a:xfrm rot="19182252">
            <a:off x="-2090384" y="6908370"/>
            <a:ext cx="3508030" cy="343128"/>
          </a:xfrm>
          <a:custGeom>
            <a:avLst/>
            <a:gdLst>
              <a:gd name="connsiteX0" fmla="*/ 212837 w 3508030"/>
              <a:gd name="connsiteY0" fmla="*/ 0 h 438673"/>
              <a:gd name="connsiteX1" fmla="*/ 3508030 w 3508030"/>
              <a:gd name="connsiteY1" fmla="*/ 0 h 438673"/>
              <a:gd name="connsiteX2" fmla="*/ 3508030 w 3508030"/>
              <a:gd name="connsiteY2" fmla="*/ 438274 h 438673"/>
              <a:gd name="connsiteX3" fmla="*/ 224732 w 3508030"/>
              <a:gd name="connsiteY3" fmla="*/ 438274 h 438673"/>
              <a:gd name="connsiteX4" fmla="*/ 220745 w 3508030"/>
              <a:gd name="connsiteY4" fmla="*/ 438673 h 438673"/>
              <a:gd name="connsiteX5" fmla="*/ 216758 w 3508030"/>
              <a:gd name="connsiteY5" fmla="*/ 438274 h 438673"/>
              <a:gd name="connsiteX6" fmla="*/ 212837 w 3508030"/>
              <a:gd name="connsiteY6" fmla="*/ 438274 h 438673"/>
              <a:gd name="connsiteX7" fmla="*/ 212837 w 3508030"/>
              <a:gd name="connsiteY7" fmla="*/ 437882 h 438673"/>
              <a:gd name="connsiteX8" fmla="*/ 176258 w 3508030"/>
              <a:gd name="connsiteY8" fmla="*/ 434221 h 438673"/>
              <a:gd name="connsiteX9" fmla="*/ 0 w 3508030"/>
              <a:gd name="connsiteY9" fmla="*/ 219536 h 438673"/>
              <a:gd name="connsiteX10" fmla="*/ 176258 w 3508030"/>
              <a:gd name="connsiteY10" fmla="*/ 4851 h 438673"/>
              <a:gd name="connsiteX11" fmla="*/ 212837 w 3508030"/>
              <a:gd name="connsiteY11" fmla="*/ 1190 h 43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8030" h="438673">
                <a:moveTo>
                  <a:pt x="212837" y="0"/>
                </a:moveTo>
                <a:lnTo>
                  <a:pt x="3508030" y="0"/>
                </a:lnTo>
                <a:lnTo>
                  <a:pt x="3508030" y="438274"/>
                </a:lnTo>
                <a:lnTo>
                  <a:pt x="224732" y="438274"/>
                </a:lnTo>
                <a:lnTo>
                  <a:pt x="220745" y="438673"/>
                </a:lnTo>
                <a:lnTo>
                  <a:pt x="216758" y="438274"/>
                </a:lnTo>
                <a:lnTo>
                  <a:pt x="212837" y="438274"/>
                </a:lnTo>
                <a:lnTo>
                  <a:pt x="212837" y="437882"/>
                </a:lnTo>
                <a:lnTo>
                  <a:pt x="176258" y="434221"/>
                </a:lnTo>
                <a:cubicBezTo>
                  <a:pt x="75668" y="413787"/>
                  <a:pt x="0" y="325434"/>
                  <a:pt x="0" y="219536"/>
                </a:cubicBezTo>
                <a:cubicBezTo>
                  <a:pt x="0" y="113638"/>
                  <a:pt x="75668" y="25285"/>
                  <a:pt x="176258" y="4851"/>
                </a:cubicBezTo>
                <a:lnTo>
                  <a:pt x="212837" y="1190"/>
                </a:lnTo>
                <a:close/>
              </a:path>
            </a:pathLst>
          </a:custGeom>
          <a:gradFill>
            <a:gsLst>
              <a:gs pos="41000">
                <a:schemeClr val="accent2"/>
              </a:gs>
              <a:gs pos="100000">
                <a:schemeClr val="accent2">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1" name="任意多边形: 形状 140">
            <a:extLst>
              <a:ext uri="{FF2B5EF4-FFF2-40B4-BE49-F238E27FC236}">
                <a16:creationId xmlns:a16="http://schemas.microsoft.com/office/drawing/2014/main" id="{0798B7B8-3DF6-433C-8472-1359D89A4235}"/>
              </a:ext>
            </a:extLst>
          </p:cNvPr>
          <p:cNvSpPr/>
          <p:nvPr/>
        </p:nvSpPr>
        <p:spPr>
          <a:xfrm rot="1626751" flipH="1">
            <a:off x="-215360" y="5540433"/>
            <a:ext cx="212811" cy="2635137"/>
          </a:xfrm>
          <a:custGeom>
            <a:avLst/>
            <a:gdLst>
              <a:gd name="connsiteX0" fmla="*/ 0 w 380999"/>
              <a:gd name="connsiteY0" fmla="*/ 380985 h 3636341"/>
              <a:gd name="connsiteX1" fmla="*/ 1 w 380999"/>
              <a:gd name="connsiteY1" fmla="*/ 380985 h 3636341"/>
              <a:gd name="connsiteX2" fmla="*/ 1 w 380999"/>
              <a:gd name="connsiteY2" fmla="*/ 382601 h 3636341"/>
              <a:gd name="connsiteX3" fmla="*/ 1 w 380999"/>
              <a:gd name="connsiteY3" fmla="*/ 383476 h 3636341"/>
              <a:gd name="connsiteX4" fmla="*/ 1 w 380999"/>
              <a:gd name="connsiteY4" fmla="*/ 3636341 h 3636341"/>
              <a:gd name="connsiteX5" fmla="*/ 380999 w 380999"/>
              <a:gd name="connsiteY5" fmla="*/ 3636341 h 3636341"/>
              <a:gd name="connsiteX6" fmla="*/ 380999 w 380999"/>
              <a:gd name="connsiteY6" fmla="*/ 382601 h 3636341"/>
              <a:gd name="connsiteX7" fmla="*/ 380123 w 380999"/>
              <a:gd name="connsiteY7" fmla="*/ 382601 h 3636341"/>
              <a:gd name="connsiteX8" fmla="*/ 378507 w 380999"/>
              <a:gd name="connsiteY8" fmla="*/ 380985 h 3636341"/>
              <a:gd name="connsiteX9" fmla="*/ 380998 w 380999"/>
              <a:gd name="connsiteY9" fmla="*/ 380985 h 3636341"/>
              <a:gd name="connsiteX10" fmla="*/ 380998 w 380999"/>
              <a:gd name="connsiteY10" fmla="*/ 0 h 3636341"/>
              <a:gd name="connsiteX11" fmla="*/ 189254 w 380999"/>
              <a:gd name="connsiteY11" fmla="*/ 191738 h 3636341"/>
              <a:gd name="connsiteX12" fmla="*/ 1 w 380999"/>
              <a:gd name="connsiteY12" fmla="*/ 2491 h 3636341"/>
              <a:gd name="connsiteX13" fmla="*/ 1 w 380999"/>
              <a:gd name="connsiteY13" fmla="*/ 380985 h 36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0999" h="3636341">
                <a:moveTo>
                  <a:pt x="0" y="380985"/>
                </a:moveTo>
                <a:lnTo>
                  <a:pt x="1" y="380985"/>
                </a:lnTo>
                <a:lnTo>
                  <a:pt x="1" y="382601"/>
                </a:lnTo>
                <a:lnTo>
                  <a:pt x="1" y="383476"/>
                </a:lnTo>
                <a:lnTo>
                  <a:pt x="1" y="3636341"/>
                </a:lnTo>
                <a:lnTo>
                  <a:pt x="380999" y="3636341"/>
                </a:lnTo>
                <a:lnTo>
                  <a:pt x="380999" y="382601"/>
                </a:lnTo>
                <a:lnTo>
                  <a:pt x="380123" y="382601"/>
                </a:lnTo>
                <a:lnTo>
                  <a:pt x="378507" y="380985"/>
                </a:lnTo>
                <a:lnTo>
                  <a:pt x="380998" y="380985"/>
                </a:lnTo>
                <a:lnTo>
                  <a:pt x="380998" y="0"/>
                </a:lnTo>
                <a:lnTo>
                  <a:pt x="189254" y="191738"/>
                </a:lnTo>
                <a:lnTo>
                  <a:pt x="1" y="2491"/>
                </a:lnTo>
                <a:lnTo>
                  <a:pt x="1" y="380985"/>
                </a:lnTo>
                <a:close/>
              </a:path>
            </a:pathLst>
          </a:custGeom>
          <a:gradFill flip="none" rotWithShape="1">
            <a:gsLst>
              <a:gs pos="41000">
                <a:schemeClr val="accent4">
                  <a:lumMod val="40000"/>
                  <a:lumOff val="60000"/>
                </a:schemeClr>
              </a:gs>
              <a:gs pos="100000">
                <a:schemeClr val="accent4">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02341082"/>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42" presetClass="entr" presetSubtype="0" fill="hold" nodeType="withEffect">
                                  <p:stCondLst>
                                    <p:cond delay="25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anim calcmode="lin" valueType="num">
                                      <p:cBhvr>
                                        <p:cTn id="11" dur="500" fill="hold"/>
                                        <p:tgtEl>
                                          <p:spTgt spid="58"/>
                                        </p:tgtEl>
                                        <p:attrNameLst>
                                          <p:attrName>ppt_x</p:attrName>
                                        </p:attrNameLst>
                                      </p:cBhvr>
                                      <p:tavLst>
                                        <p:tav tm="0">
                                          <p:val>
                                            <p:strVal val="#ppt_x"/>
                                          </p:val>
                                        </p:tav>
                                        <p:tav tm="100000">
                                          <p:val>
                                            <p:strVal val="#ppt_x"/>
                                          </p:val>
                                        </p:tav>
                                      </p:tavLst>
                                    </p:anim>
                                    <p:anim calcmode="lin" valueType="num">
                                      <p:cBhvr>
                                        <p:cTn id="12" dur="500" fill="hold"/>
                                        <p:tgtEl>
                                          <p:spTgt spid="5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75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anim calcmode="lin" valueType="num">
                                      <p:cBhvr>
                                        <p:cTn id="21" dur="500" fill="hold"/>
                                        <p:tgtEl>
                                          <p:spTgt spid="17"/>
                                        </p:tgtEl>
                                        <p:attrNameLst>
                                          <p:attrName>ppt_x</p:attrName>
                                        </p:attrNameLst>
                                      </p:cBhvr>
                                      <p:tavLst>
                                        <p:tav tm="0">
                                          <p:val>
                                            <p:strVal val="#ppt_x"/>
                                          </p:val>
                                        </p:tav>
                                        <p:tav tm="100000">
                                          <p:val>
                                            <p:strVal val="#ppt_x"/>
                                          </p:val>
                                        </p:tav>
                                      </p:tavLst>
                                    </p:anim>
                                    <p:anim calcmode="lin" valueType="num">
                                      <p:cBhvr>
                                        <p:cTn id="22" dur="500" fill="hold"/>
                                        <p:tgtEl>
                                          <p:spTgt spid="1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anim calcmode="lin" valueType="num">
                                      <p:cBhvr>
                                        <p:cTn id="26" dur="500" fill="hold"/>
                                        <p:tgtEl>
                                          <p:spTgt spid="82"/>
                                        </p:tgtEl>
                                        <p:attrNameLst>
                                          <p:attrName>ppt_x</p:attrName>
                                        </p:attrNameLst>
                                      </p:cBhvr>
                                      <p:tavLst>
                                        <p:tav tm="0">
                                          <p:val>
                                            <p:strVal val="#ppt_x"/>
                                          </p:val>
                                        </p:tav>
                                        <p:tav tm="100000">
                                          <p:val>
                                            <p:strVal val="#ppt_x"/>
                                          </p:val>
                                        </p:tav>
                                      </p:tavLst>
                                    </p:anim>
                                    <p:anim calcmode="lin" valueType="num">
                                      <p:cBhvr>
                                        <p:cTn id="27" dur="500" fill="hold"/>
                                        <p:tgtEl>
                                          <p:spTgt spid="82"/>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2" presetClass="entr" presetSubtype="4" fill="hold" grpId="0" nodeType="afterEffect">
                                  <p:stCondLst>
                                    <p:cond delay="0"/>
                                  </p:stCondLst>
                                  <p:childTnLst>
                                    <p:set>
                                      <p:cBhvr>
                                        <p:cTn id="30" dur="1" fill="hold">
                                          <p:stCondLst>
                                            <p:cond delay="0"/>
                                          </p:stCondLst>
                                        </p:cTn>
                                        <p:tgtEl>
                                          <p:spTgt spid="95"/>
                                        </p:tgtEl>
                                        <p:attrNameLst>
                                          <p:attrName>style.visibility</p:attrName>
                                        </p:attrNameLst>
                                      </p:cBhvr>
                                      <p:to>
                                        <p:strVal val="visible"/>
                                      </p:to>
                                    </p:set>
                                    <p:anim calcmode="lin" valueType="num">
                                      <p:cBhvr additive="base">
                                        <p:cTn id="31" dur="500" fill="hold"/>
                                        <p:tgtEl>
                                          <p:spTgt spid="95"/>
                                        </p:tgtEl>
                                        <p:attrNameLst>
                                          <p:attrName>ppt_x</p:attrName>
                                        </p:attrNameLst>
                                      </p:cBhvr>
                                      <p:tavLst>
                                        <p:tav tm="0">
                                          <p:val>
                                            <p:strVal val="#ppt_x"/>
                                          </p:val>
                                        </p:tav>
                                        <p:tav tm="100000">
                                          <p:val>
                                            <p:strVal val="#ppt_x"/>
                                          </p:val>
                                        </p:tav>
                                      </p:tavLst>
                                    </p:anim>
                                    <p:anim calcmode="lin" valueType="num">
                                      <p:cBhvr additive="base">
                                        <p:cTn id="32" dur="500" fill="hold"/>
                                        <p:tgtEl>
                                          <p:spTgt spid="95"/>
                                        </p:tgtEl>
                                        <p:attrNameLst>
                                          <p:attrName>ppt_y</p:attrName>
                                        </p:attrNameLst>
                                      </p:cBhvr>
                                      <p:tavLst>
                                        <p:tav tm="0">
                                          <p:val>
                                            <p:strVal val="1+#ppt_h/2"/>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500"/>
                                        <p:tgtEl>
                                          <p:spTgt spid="107"/>
                                        </p:tgtEl>
                                      </p:cBhvr>
                                    </p:animEffect>
                                    <p:anim calcmode="lin" valueType="num">
                                      <p:cBhvr>
                                        <p:cTn id="36" dur="500" fill="hold"/>
                                        <p:tgtEl>
                                          <p:spTgt spid="107"/>
                                        </p:tgtEl>
                                        <p:attrNameLst>
                                          <p:attrName>ppt_x</p:attrName>
                                        </p:attrNameLst>
                                      </p:cBhvr>
                                      <p:tavLst>
                                        <p:tav tm="0">
                                          <p:val>
                                            <p:strVal val="#ppt_x"/>
                                          </p:val>
                                        </p:tav>
                                        <p:tav tm="100000">
                                          <p:val>
                                            <p:strVal val="#ppt_x"/>
                                          </p:val>
                                        </p:tav>
                                      </p:tavLst>
                                    </p:anim>
                                    <p:anim calcmode="lin" valueType="num">
                                      <p:cBhvr>
                                        <p:cTn id="37" dur="500" fill="hold"/>
                                        <p:tgtEl>
                                          <p:spTgt spid="107"/>
                                        </p:tgtEl>
                                        <p:attrNameLst>
                                          <p:attrName>ppt_y</p:attrName>
                                        </p:attrNameLst>
                                      </p:cBhvr>
                                      <p:tavLst>
                                        <p:tav tm="0">
                                          <p:val>
                                            <p:strVal val="#ppt_y+.1"/>
                                          </p:val>
                                        </p:tav>
                                        <p:tav tm="100000">
                                          <p:val>
                                            <p:strVal val="#ppt_y"/>
                                          </p:val>
                                        </p:tav>
                                      </p:tavLst>
                                    </p:anim>
                                  </p:childTnLst>
                                </p:cTn>
                              </p:par>
                              <p:par>
                                <p:cTn id="38" presetID="49" presetClass="path" presetSubtype="0" repeatCount="indefinite" accel="50000" decel="50000" fill="hold" nodeType="withEffect">
                                  <p:stCondLst>
                                    <p:cond delay="0"/>
                                  </p:stCondLst>
                                  <p:childTnLst>
                                    <p:animMotion origin="layout" path="M 0.00052 -4.44444E-6 L 0.30716 0.26204 " pathEditMode="relative" rAng="0" ptsTypes="AA">
                                      <p:cBhvr>
                                        <p:cTn id="39" dur="3000" fill="hold"/>
                                        <p:tgtEl>
                                          <p:spTgt spid="109"/>
                                        </p:tgtEl>
                                        <p:attrNameLst>
                                          <p:attrName>ppt_x</p:attrName>
                                          <p:attrName>ppt_y</p:attrName>
                                        </p:attrNameLst>
                                      </p:cBhvr>
                                      <p:rCtr x="15326" y="13102"/>
                                    </p:animMotion>
                                  </p:childTnLst>
                                </p:cTn>
                              </p:par>
                              <p:par>
                                <p:cTn id="40" presetID="49" presetClass="path" presetSubtype="0" repeatCount="indefinite" accel="50000" decel="50000" fill="hold" nodeType="withEffect">
                                  <p:stCondLst>
                                    <p:cond delay="500"/>
                                  </p:stCondLst>
                                  <p:childTnLst>
                                    <p:animMotion origin="layout" path="M 0.00052 -3.33333E-6 L 0.30716 0.26204 " pathEditMode="relative" rAng="0" ptsTypes="AA">
                                      <p:cBhvr>
                                        <p:cTn id="41" dur="3000" fill="hold"/>
                                        <p:tgtEl>
                                          <p:spTgt spid="124"/>
                                        </p:tgtEl>
                                        <p:attrNameLst>
                                          <p:attrName>ppt_x</p:attrName>
                                          <p:attrName>ppt_y</p:attrName>
                                        </p:attrNameLst>
                                      </p:cBhvr>
                                      <p:rCtr x="15326" y="13102"/>
                                    </p:animMotion>
                                  </p:childTnLst>
                                </p:cTn>
                              </p:par>
                              <p:par>
                                <p:cTn id="42" presetID="49" presetClass="path" presetSubtype="0" repeatCount="indefinite" accel="50000" decel="50000" fill="hold" nodeType="withEffect">
                                  <p:stCondLst>
                                    <p:cond delay="1250"/>
                                  </p:stCondLst>
                                  <p:childTnLst>
                                    <p:animMotion origin="layout" path="M 0.00052 7.40741E-7 L 0.30716 0.26204 " pathEditMode="relative" rAng="0" ptsTypes="AA">
                                      <p:cBhvr>
                                        <p:cTn id="43" dur="3000" fill="hold"/>
                                        <p:tgtEl>
                                          <p:spTgt spid="125"/>
                                        </p:tgtEl>
                                        <p:attrNameLst>
                                          <p:attrName>ppt_x</p:attrName>
                                          <p:attrName>ppt_y</p:attrName>
                                        </p:attrNameLst>
                                      </p:cBhvr>
                                      <p:rCtr x="15326" y="13102"/>
                                    </p:animMotion>
                                  </p:childTnLst>
                                </p:cTn>
                              </p:par>
                              <p:par>
                                <p:cTn id="44" presetID="49" presetClass="path" presetSubtype="0" repeatCount="indefinite" accel="50000" decel="50000" fill="hold" nodeType="withEffect">
                                  <p:stCondLst>
                                    <p:cond delay="250"/>
                                  </p:stCondLst>
                                  <p:childTnLst>
                                    <p:animMotion origin="layout" path="M 0.00052 3.33333E-6 L 0.08776 0.4324 " pathEditMode="relative" rAng="0" ptsTypes="AA">
                                      <p:cBhvr>
                                        <p:cTn id="45" dur="3000" fill="hold"/>
                                        <p:tgtEl>
                                          <p:spTgt spid="129"/>
                                        </p:tgtEl>
                                        <p:attrNameLst>
                                          <p:attrName>ppt_x</p:attrName>
                                          <p:attrName>ppt_y</p:attrName>
                                        </p:attrNameLst>
                                      </p:cBhvr>
                                      <p:rCtr x="4362" y="2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D24DCA0-5CE0-4168-95EF-5F8B0AC218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767016" cy="1767016"/>
          </a:xfrm>
          <a:prstGeom prst="rect">
            <a:avLst/>
          </a:prstGeom>
        </p:spPr>
      </p:pic>
      <p:pic>
        <p:nvPicPr>
          <p:cNvPr id="9" name="图片 4">
            <a:extLst>
              <a:ext uri="{FF2B5EF4-FFF2-40B4-BE49-F238E27FC236}">
                <a16:creationId xmlns:a16="http://schemas.microsoft.com/office/drawing/2014/main" id="{342655EA-1609-4011-A9FF-C9F024E12D02}"/>
              </a:ext>
            </a:extLst>
          </p:cNvPr>
          <p:cNvPicPr>
            <a:picLocks noChangeAspect="1"/>
          </p:cNvPicPr>
          <p:nvPr/>
        </p:nvPicPr>
        <p:blipFill>
          <a:blip r:embed="rId3" cstate="hqprint"/>
          <a:stretch>
            <a:fillRect/>
          </a:stretch>
        </p:blipFill>
        <p:spPr>
          <a:xfrm>
            <a:off x="3040262" y="629416"/>
            <a:ext cx="6111475" cy="5599167"/>
          </a:xfrm>
          <a:prstGeom prst="rect">
            <a:avLst/>
          </a:prstGeom>
        </p:spPr>
      </p:pic>
      <p:sp>
        <p:nvSpPr>
          <p:cNvPr id="10" name="文本框 29">
            <a:extLst>
              <a:ext uri="{FF2B5EF4-FFF2-40B4-BE49-F238E27FC236}">
                <a16:creationId xmlns:a16="http://schemas.microsoft.com/office/drawing/2014/main" id="{003B94C9-5BC0-4F74-818A-E211392C0423}"/>
              </a:ext>
            </a:extLst>
          </p:cNvPr>
          <p:cNvSpPr txBox="1"/>
          <p:nvPr/>
        </p:nvSpPr>
        <p:spPr>
          <a:xfrm>
            <a:off x="4205033" y="2820174"/>
            <a:ext cx="4274988" cy="1046434"/>
          </a:xfrm>
          <a:prstGeom prst="rect">
            <a:avLst/>
          </a:prstGeom>
          <a:noFill/>
        </p:spPr>
        <p:txBody>
          <a:bodyPr wrap="square" lIns="121915" tIns="60957" rIns="121915" bIns="60957" rtlCol="0">
            <a:spAutoFit/>
          </a:bodyPr>
          <a:lstStyle/>
          <a:p>
            <a:r>
              <a:rPr lang="zh-CN" altLang="en-US" sz="6000" b="1" dirty="0">
                <a:solidFill>
                  <a:schemeClr val="tx1">
                    <a:lumMod val="65000"/>
                    <a:lumOff val="35000"/>
                  </a:schemeClr>
                </a:solidFill>
                <a:latin typeface="站酷文艺体" panose="02000603000000000000" pitchFamily="2" charset="-122"/>
                <a:ea typeface="站酷文艺体" panose="02000603000000000000" pitchFamily="2" charset="-122"/>
                <a:cs typeface="+mn-ea"/>
                <a:sym typeface="+mn-lt"/>
              </a:rPr>
              <a:t>谢 谢 聆 听</a:t>
            </a:r>
          </a:p>
        </p:txBody>
      </p:sp>
      <p:sp>
        <p:nvSpPr>
          <p:cNvPr id="11" name="文本框 33">
            <a:extLst>
              <a:ext uri="{FF2B5EF4-FFF2-40B4-BE49-F238E27FC236}">
                <a16:creationId xmlns:a16="http://schemas.microsoft.com/office/drawing/2014/main" id="{DCCF9736-7F3B-49DA-AE67-A4DB551C35EE}"/>
              </a:ext>
            </a:extLst>
          </p:cNvPr>
          <p:cNvSpPr txBox="1"/>
          <p:nvPr/>
        </p:nvSpPr>
        <p:spPr>
          <a:xfrm>
            <a:off x="4705878" y="4037826"/>
            <a:ext cx="3774143" cy="430881"/>
          </a:xfrm>
          <a:prstGeom prst="rect">
            <a:avLst/>
          </a:prstGeom>
          <a:noFill/>
        </p:spPr>
        <p:txBody>
          <a:bodyPr wrap="square" lIns="121915" tIns="60957" rIns="121915" bIns="60957" rtlCol="0">
            <a:spAutoFit/>
          </a:bodyPr>
          <a:lstStyle/>
          <a:p>
            <a:r>
              <a:rPr lang="zh-CN" altLang="en-US" sz="2000" dirty="0">
                <a:solidFill>
                  <a:schemeClr val="tx1">
                    <a:lumMod val="65000"/>
                    <a:lumOff val="35000"/>
                  </a:schemeClr>
                </a:solidFill>
                <a:ea typeface="微软雅黑" panose="020B0503020204020204" pitchFamily="34" charset="-122"/>
                <a:cs typeface="+mn-ea"/>
                <a:sym typeface="+mn-lt"/>
              </a:rPr>
              <a:t>武汉工程大学</a:t>
            </a:r>
            <a:r>
              <a:rPr lang="en-US" altLang="zh-CN" sz="2000" dirty="0">
                <a:solidFill>
                  <a:schemeClr val="tx1">
                    <a:lumMod val="65000"/>
                    <a:lumOff val="35000"/>
                  </a:schemeClr>
                </a:solidFill>
                <a:ea typeface="微软雅黑" panose="020B0503020204020204" pitchFamily="34" charset="-122"/>
                <a:cs typeface="+mn-ea"/>
                <a:sym typeface="+mn-lt"/>
              </a:rPr>
              <a:t>ACM</a:t>
            </a:r>
            <a:r>
              <a:rPr lang="zh-CN" altLang="en-US" sz="2000" dirty="0">
                <a:solidFill>
                  <a:schemeClr val="tx1">
                    <a:lumMod val="65000"/>
                    <a:lumOff val="35000"/>
                  </a:schemeClr>
                </a:solidFill>
                <a:ea typeface="微软雅黑" panose="020B0503020204020204" pitchFamily="34" charset="-122"/>
                <a:cs typeface="+mn-ea"/>
                <a:sym typeface="+mn-lt"/>
              </a:rPr>
              <a:t>协会</a:t>
            </a:r>
          </a:p>
        </p:txBody>
      </p:sp>
    </p:spTree>
    <p:extLst>
      <p:ext uri="{BB962C8B-B14F-4D97-AF65-F5344CB8AC3E}">
        <p14:creationId xmlns:p14="http://schemas.microsoft.com/office/powerpoint/2010/main" val="4010986599"/>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5000" decel="5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0-#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par>
                                <p:cTn id="9" presetID="8" presetClass="emph" presetSubtype="0" decel="50000" fill="hold" nodeType="withEffect">
                                  <p:stCondLst>
                                    <p:cond delay="0"/>
                                  </p:stCondLst>
                                  <p:childTnLst>
                                    <p:animRot by="21600000">
                                      <p:cBhvr>
                                        <p:cTn id="10" dur="2000" fill="hold"/>
                                        <p:tgtEl>
                                          <p:spTgt spid="9"/>
                                        </p:tgtEl>
                                        <p:attrNameLst>
                                          <p:attrName>r</p:attrName>
                                        </p:attrNameLst>
                                      </p:cBhvr>
                                    </p:animRot>
                                  </p:childTnLst>
                                </p:cTn>
                              </p:par>
                            </p:childTnLst>
                          </p:cTn>
                        </p:par>
                        <p:par>
                          <p:cTn id="11" fill="hold">
                            <p:stCondLst>
                              <p:cond delay="2000"/>
                            </p:stCondLst>
                            <p:childTnLst>
                              <p:par>
                                <p:cTn id="12" presetID="42" presetClass="entr" presetSubtype="0" fill="hold" grpId="0" nodeType="afterEffect">
                                  <p:stCondLst>
                                    <p:cond delay="0"/>
                                  </p:stCondLst>
                                  <p:iterate type="wd">
                                    <p:tmPct val="10000"/>
                                  </p:iterate>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iterate type="wd">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5541" y="781860"/>
            <a:ext cx="2504846" cy="2294870"/>
          </a:xfrm>
          <a:prstGeom prst="rect">
            <a:avLst/>
          </a:prstGeom>
        </p:spPr>
      </p:pic>
      <p:sp>
        <p:nvSpPr>
          <p:cNvPr id="49" name="矩形 48"/>
          <p:cNvSpPr/>
          <p:nvPr/>
        </p:nvSpPr>
        <p:spPr>
          <a:xfrm>
            <a:off x="5413584" y="1397151"/>
            <a:ext cx="1148758" cy="1107996"/>
          </a:xfrm>
          <a:prstGeom prst="rect">
            <a:avLst/>
          </a:prstGeom>
        </p:spPr>
        <p:txBody>
          <a:bodyPr wrap="square">
            <a:spAutoFit/>
          </a:bodyPr>
          <a:lstStyle/>
          <a:p>
            <a:pPr algn="ctr"/>
            <a:r>
              <a:rPr lang="en-US" altLang="zh-CN" sz="6600" b="1" dirty="0">
                <a:solidFill>
                  <a:srgbClr val="7030A0"/>
                </a:solidFill>
                <a:ea typeface="微软雅黑" panose="020B0503020204020204" pitchFamily="34" charset="-122"/>
                <a:cs typeface="+mn-ea"/>
                <a:sym typeface="+mn-lt"/>
              </a:rPr>
              <a:t>01</a:t>
            </a:r>
            <a:endParaRPr lang="zh-CN" altLang="en-US" sz="6600" b="1" dirty="0">
              <a:solidFill>
                <a:srgbClr val="7030A0"/>
              </a:solidFill>
              <a:ea typeface="微软雅黑" panose="020B0503020204020204" pitchFamily="34" charset="-122"/>
              <a:cs typeface="+mn-ea"/>
              <a:sym typeface="+mn-lt"/>
            </a:endParaRPr>
          </a:p>
        </p:txBody>
      </p:sp>
      <p:pic>
        <p:nvPicPr>
          <p:cNvPr id="64" name="图片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5297" y="3939947"/>
            <a:ext cx="5460610" cy="1277004"/>
          </a:xfrm>
          <a:prstGeom prst="rect">
            <a:avLst/>
          </a:prstGeom>
        </p:spPr>
      </p:pic>
      <p:sp>
        <p:nvSpPr>
          <p:cNvPr id="66" name="TextBox 11"/>
          <p:cNvSpPr txBox="1"/>
          <p:nvPr/>
        </p:nvSpPr>
        <p:spPr>
          <a:xfrm>
            <a:off x="3583940" y="4337050"/>
            <a:ext cx="4333875" cy="483235"/>
          </a:xfrm>
          <a:prstGeom prst="rect">
            <a:avLst/>
          </a:prstGeom>
          <a:noFill/>
        </p:spPr>
        <p:txBody>
          <a:bodyPr wrap="none" lIns="360000" tIns="0" rIns="0" bIns="0" anchor="ctr" anchorCtr="0">
            <a:noAutofit/>
          </a:bodyPr>
          <a:lstStyle/>
          <a:p>
            <a:pPr algn="ctr"/>
            <a:r>
              <a:rPr lang="zh-CN" altLang="en-US" sz="3200" b="1" dirty="0">
                <a:solidFill>
                  <a:srgbClr val="EB3F32"/>
                </a:solidFill>
                <a:latin typeface="微软雅黑" panose="020B0503020204020204" pitchFamily="34" charset="-122"/>
                <a:ea typeface="微软雅黑" panose="020B0503020204020204" pitchFamily="34" charset="-122"/>
              </a:rPr>
              <a:t>算    法</a:t>
            </a:r>
          </a:p>
        </p:txBody>
      </p:sp>
      <p:pic>
        <p:nvPicPr>
          <p:cNvPr id="69" name="图片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158" y="36331"/>
            <a:ext cx="6810375" cy="3686175"/>
          </a:xfrm>
          <a:prstGeom prst="rect">
            <a:avLst/>
          </a:prstGeom>
        </p:spPr>
      </p:pic>
      <p:pic>
        <p:nvPicPr>
          <p:cNvPr id="70" name="图片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8835390" y="4798061"/>
            <a:ext cx="3805831" cy="205993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ppt_w</p:attrName>
                                        </p:attrNameLst>
                                      </p:cBhvr>
                                      <p:tavLst>
                                        <p:tav tm="0" fmla="#ppt_w*sin(2.5*pi*$)">
                                          <p:val>
                                            <p:fltVal val="0"/>
                                          </p:val>
                                        </p:tav>
                                        <p:tav tm="100000">
                                          <p:val>
                                            <p:fltVal val="1"/>
                                          </p:val>
                                        </p:tav>
                                      </p:tavLst>
                                    </p:anim>
                                    <p:anim calcmode="lin" valueType="num">
                                      <p:cBhvr>
                                        <p:cTn id="9" dur="1000" fill="hold"/>
                                        <p:tgtEl>
                                          <p:spTgt spid="48"/>
                                        </p:tgtEl>
                                        <p:attrNameLst>
                                          <p:attrName>ppt_h</p:attrName>
                                        </p:attrNameLst>
                                      </p:cBhvr>
                                      <p:tavLst>
                                        <p:tav tm="0">
                                          <p:val>
                                            <p:strVal val="#ppt_h"/>
                                          </p:val>
                                        </p:tav>
                                        <p:tav tm="100000">
                                          <p:val>
                                            <p:strVal val="#ppt_h"/>
                                          </p:val>
                                        </p:tav>
                                      </p:tavLst>
                                    </p:anim>
                                  </p:childTnLst>
                                </p:cTn>
                              </p:par>
                              <p:par>
                                <p:cTn id="10" presetID="8" presetClass="emph" presetSubtype="0" fill="hold" nodeType="withEffect">
                                  <p:stCondLst>
                                    <p:cond delay="0"/>
                                  </p:stCondLst>
                                  <p:childTnLst>
                                    <p:animRot by="5400000">
                                      <p:cBhvr>
                                        <p:cTn id="11" dur="1000" fill="hold"/>
                                        <p:tgtEl>
                                          <p:spTgt spid="48"/>
                                        </p:tgtEl>
                                        <p:attrNameLst>
                                          <p:attrName>r</p:attrName>
                                        </p:attrNameLst>
                                      </p:cBhvr>
                                    </p:animRo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500" fill="hold"/>
                                        <p:tgtEl>
                                          <p:spTgt spid="49"/>
                                        </p:tgtEl>
                                        <p:attrNameLst>
                                          <p:attrName>ppt_w</p:attrName>
                                        </p:attrNameLst>
                                      </p:cBhvr>
                                      <p:tavLst>
                                        <p:tav tm="0">
                                          <p:val>
                                            <p:fltVal val="0"/>
                                          </p:val>
                                        </p:tav>
                                        <p:tav tm="100000">
                                          <p:val>
                                            <p:strVal val="#ppt_w"/>
                                          </p:val>
                                        </p:tav>
                                      </p:tavLst>
                                    </p:anim>
                                    <p:anim calcmode="lin" valueType="num">
                                      <p:cBhvr>
                                        <p:cTn id="16" dur="500" fill="hold"/>
                                        <p:tgtEl>
                                          <p:spTgt spid="49"/>
                                        </p:tgtEl>
                                        <p:attrNameLst>
                                          <p:attrName>ppt_h</p:attrName>
                                        </p:attrNameLst>
                                      </p:cBhvr>
                                      <p:tavLst>
                                        <p:tav tm="0">
                                          <p:val>
                                            <p:fltVal val="0"/>
                                          </p:val>
                                        </p:tav>
                                        <p:tav tm="100000">
                                          <p:val>
                                            <p:strVal val="#ppt_h"/>
                                          </p:val>
                                        </p:tav>
                                      </p:tavLst>
                                    </p:anim>
                                    <p:animEffect transition="in" filter="fade">
                                      <p:cBhvr>
                                        <p:cTn id="17" dur="500"/>
                                        <p:tgtEl>
                                          <p:spTgt spid="49"/>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1000"/>
                                        <p:tgtEl>
                                          <p:spTgt spid="64"/>
                                        </p:tgtEl>
                                      </p:cBhvr>
                                    </p:animEffect>
                                    <p:anim calcmode="lin" valueType="num">
                                      <p:cBhvr>
                                        <p:cTn id="22" dur="1000" fill="hold"/>
                                        <p:tgtEl>
                                          <p:spTgt spid="64"/>
                                        </p:tgtEl>
                                        <p:attrNameLst>
                                          <p:attrName>ppt_x</p:attrName>
                                        </p:attrNameLst>
                                      </p:cBhvr>
                                      <p:tavLst>
                                        <p:tav tm="0">
                                          <p:val>
                                            <p:strVal val="#ppt_x"/>
                                          </p:val>
                                        </p:tav>
                                        <p:tav tm="100000">
                                          <p:val>
                                            <p:strVal val="#ppt_x"/>
                                          </p:val>
                                        </p:tav>
                                      </p:tavLst>
                                    </p:anim>
                                    <p:anim calcmode="lin" valueType="num">
                                      <p:cBhvr>
                                        <p:cTn id="23" dur="1000" fill="hold"/>
                                        <p:tgtEl>
                                          <p:spTgt spid="64"/>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left)">
                                      <p:cBhvr>
                                        <p:cTn id="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5D826E71-BB2F-432F-B211-BA636906F1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587" b="93014" l="6200" r="90000">
                        <a14:foregroundMark x1="28800" y1="24351" x2="28800" y2="24351"/>
                        <a14:foregroundMark x1="39800" y1="11776" x2="39800" y2="11776"/>
                        <a14:foregroundMark x1="46400" y1="17166" x2="46400" y2="17166"/>
                        <a14:foregroundMark x1="39200" y1="6587" x2="39200" y2="6587"/>
                        <a14:foregroundMark x1="39800" y1="6587" x2="39800" y2="6587"/>
                        <a14:foregroundMark x1="11200" y1="29741" x2="11200" y2="29741"/>
                        <a14:foregroundMark x1="11600" y1="40719" x2="11600" y2="40719"/>
                        <a14:foregroundMark x1="13400" y1="49102" x2="13400" y2="49102"/>
                        <a14:foregroundMark x1="18800" y1="57884" x2="18800" y2="57884"/>
                        <a14:foregroundMark x1="6200" y1="54092" x2="6200" y2="54092"/>
                        <a14:foregroundMark x1="72000" y1="33134" x2="72000" y2="33134"/>
                        <a14:foregroundMark x1="50400" y1="93014" x2="50400" y2="93014"/>
                      </a14:backgroundRemoval>
                    </a14:imgEffect>
                  </a14:imgLayer>
                </a14:imgProps>
              </a:ext>
              <a:ext uri="{28A0092B-C50C-407E-A947-70E740481C1C}">
                <a14:useLocalDpi xmlns:a14="http://schemas.microsoft.com/office/drawing/2010/main" val="0"/>
              </a:ext>
            </a:extLst>
          </a:blip>
          <a:srcRect/>
          <a:stretch>
            <a:fillRect/>
          </a:stretch>
        </p:blipFill>
        <p:spPr bwMode="auto">
          <a:xfrm>
            <a:off x="1466966" y="9960212"/>
            <a:ext cx="2606926" cy="26121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6">
            <a:extLst>
              <a:ext uri="{FF2B5EF4-FFF2-40B4-BE49-F238E27FC236}">
                <a16:creationId xmlns:a16="http://schemas.microsoft.com/office/drawing/2014/main" id="{8A5A4555-DF9E-44C7-BF07-77EBAA68E0A9}"/>
              </a:ext>
            </a:extLst>
          </p:cNvPr>
          <p:cNvSpPr txBox="1"/>
          <p:nvPr/>
        </p:nvSpPr>
        <p:spPr>
          <a:xfrm>
            <a:off x="1466966" y="8952865"/>
            <a:ext cx="2543059" cy="460375"/>
          </a:xfrm>
          <a:prstGeom prst="rect">
            <a:avLst/>
          </a:prstGeom>
          <a:noFill/>
        </p:spPr>
        <p:txBody>
          <a:bodyPr wrap="square" rtlCol="0">
            <a:spAutoFit/>
          </a:bodyPr>
          <a:lstStyle/>
          <a:p>
            <a:pPr fontAlgn="auto">
              <a:spcBef>
                <a:spcPts val="0"/>
              </a:spcBef>
              <a:spcAft>
                <a:spcPts val="0"/>
              </a:spcAft>
              <a:buFont typeface="Arial" panose="020B0604020202020204" pitchFamily="34" charset="0"/>
              <a:buNone/>
            </a:pPr>
            <a:r>
              <a:rPr lang="zh-CN" altLang="en-US" sz="2400" b="1" noProof="1">
                <a:solidFill>
                  <a:srgbClr val="EB3F32"/>
                </a:solidFill>
                <a:latin typeface="站酷快乐体2016修订版" panose="02010600030101010101" pitchFamily="2" charset="-122"/>
                <a:ea typeface="站酷快乐体2016修订版" panose="02010600030101010101" pitchFamily="2" charset="-122"/>
              </a:rPr>
              <a:t>为什么要学算法？</a:t>
            </a:r>
          </a:p>
        </p:txBody>
      </p:sp>
      <p:sp>
        <p:nvSpPr>
          <p:cNvPr id="17" name="TextBox 8">
            <a:extLst>
              <a:ext uri="{FF2B5EF4-FFF2-40B4-BE49-F238E27FC236}">
                <a16:creationId xmlns:a16="http://schemas.microsoft.com/office/drawing/2014/main" id="{BD9F338D-ABB7-49E6-A793-11716DEEAB1F}"/>
              </a:ext>
            </a:extLst>
          </p:cNvPr>
          <p:cNvSpPr txBox="1"/>
          <p:nvPr/>
        </p:nvSpPr>
        <p:spPr>
          <a:xfrm>
            <a:off x="4271354" y="7720944"/>
            <a:ext cx="6275882" cy="2120902"/>
          </a:xfrm>
          <a:prstGeom prst="rect">
            <a:avLst/>
          </a:prstGeom>
          <a:noFill/>
        </p:spPr>
        <p:txBody>
          <a:bodyPr wrap="square" rtlCol="0">
            <a:spAutoFit/>
          </a:bodyPr>
          <a:lstStyle/>
          <a:p>
            <a:pPr>
              <a:lnSpc>
                <a:spcPct val="150000"/>
              </a:lnSpc>
            </a:pPr>
            <a:r>
              <a:rPr altLang="zh-CN" dirty="0">
                <a:solidFill>
                  <a:srgbClr val="7F7F7F"/>
                </a:solidFill>
                <a:latin typeface="微软雅黑" panose="020B0503020204020204" pitchFamily="34" charset="-122"/>
                <a:ea typeface="微软雅黑" panose="020B0503020204020204" pitchFamily="34" charset="-122"/>
              </a:rPr>
              <a:t>算法也是我们学院的必修课，大二上的离散数学、大二下的数据结构，以及大三上的算法设计与分析</a:t>
            </a:r>
            <a:r>
              <a:rPr lang="zh-CN" dirty="0">
                <a:solidFill>
                  <a:srgbClr val="7F7F7F"/>
                </a:solidFill>
                <a:latin typeface="微软雅黑" panose="020B0503020204020204" pitchFamily="34" charset="-122"/>
                <a:ea typeface="微软雅黑" panose="020B0503020204020204" pitchFamily="34" charset="-122"/>
              </a:rPr>
              <a:t>等多门课程</a:t>
            </a:r>
            <a:r>
              <a:rPr altLang="zh-CN" dirty="0">
                <a:solidFill>
                  <a:srgbClr val="7F7F7F"/>
                </a:solidFill>
                <a:latin typeface="微软雅黑" panose="020B0503020204020204" pitchFamily="34" charset="-122"/>
                <a:ea typeface="微软雅黑" panose="020B0503020204020204" pitchFamily="34" charset="-122"/>
              </a:rPr>
              <a:t>，都是算法的体现。当前许多大的互联网公司招人面试的题目中，</a:t>
            </a:r>
            <a:r>
              <a:rPr lang="zh-CN" dirty="0">
                <a:solidFill>
                  <a:srgbClr val="7F7F7F"/>
                </a:solidFill>
                <a:latin typeface="微软雅黑" panose="020B0503020204020204" pitchFamily="34" charset="-122"/>
                <a:ea typeface="微软雅黑" panose="020B0503020204020204" pitchFamily="34" charset="-122"/>
              </a:rPr>
              <a:t>考察最多</a:t>
            </a:r>
            <a:r>
              <a:rPr altLang="zh-CN" dirty="0">
                <a:solidFill>
                  <a:srgbClr val="7F7F7F"/>
                </a:solidFill>
                <a:latin typeface="微软雅黑" panose="020B0503020204020204" pitchFamily="34" charset="-122"/>
                <a:ea typeface="微软雅黑" panose="020B0503020204020204" pitchFamily="34" charset="-122"/>
              </a:rPr>
              <a:t>的便是算法与数据结构知识，计算机类考研的四门专业课中，算法与数据结构也占比最高。</a:t>
            </a:r>
            <a:endParaRPr altLang="zh-CN" b="1" dirty="0">
              <a:solidFill>
                <a:srgbClr val="7F7F7F"/>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24968D19-C9A9-493B-8035-E8A96E2871D0}"/>
              </a:ext>
            </a:extLst>
          </p:cNvPr>
          <p:cNvSpPr/>
          <p:nvPr/>
        </p:nvSpPr>
        <p:spPr>
          <a:xfrm>
            <a:off x="4361295" y="11612366"/>
            <a:ext cx="6096000" cy="1295163"/>
          </a:xfrm>
          <a:prstGeom prst="rect">
            <a:avLst/>
          </a:prstGeom>
        </p:spPr>
        <p:txBody>
          <a:bodyPr>
            <a:spAutoFit/>
          </a:bodyPr>
          <a:lstStyle/>
          <a:p>
            <a:pPr>
              <a:lnSpc>
                <a:spcPct val="150000"/>
              </a:lnSpc>
            </a:pPr>
            <a:r>
              <a:rPr lang="zh-CN" altLang="en-US" b="1" dirty="0">
                <a:solidFill>
                  <a:srgbClr val="7F7F7F"/>
                </a:solidFill>
                <a:latin typeface="微软雅黑" panose="020B0503020204020204" pitchFamily="34" charset="-122"/>
                <a:ea typeface="微软雅黑" panose="020B0503020204020204" pitchFamily="34" charset="-122"/>
              </a:rPr>
              <a:t>提前学习算法不仅可以让你的大学课程变得游刃有余，还能更早的接触各项计算机类学科竞赛，为将来的就业或考研都打下坚实基础。</a:t>
            </a:r>
            <a:endParaRPr lang="zh-CN" altLang="en-US" dirty="0"/>
          </a:p>
        </p:txBody>
      </p:sp>
      <p:sp>
        <p:nvSpPr>
          <p:cNvPr id="7" name="文本框 6">
            <a:extLst>
              <a:ext uri="{FF2B5EF4-FFF2-40B4-BE49-F238E27FC236}">
                <a16:creationId xmlns:a16="http://schemas.microsoft.com/office/drawing/2014/main" id="{EA7EB69C-36C0-4BF6-A410-8559C889ED16}"/>
              </a:ext>
            </a:extLst>
          </p:cNvPr>
          <p:cNvSpPr txBox="1"/>
          <p:nvPr/>
        </p:nvSpPr>
        <p:spPr>
          <a:xfrm>
            <a:off x="1614144" y="2092054"/>
            <a:ext cx="2186817" cy="523220"/>
          </a:xfrm>
          <a:prstGeom prst="rect">
            <a:avLst/>
          </a:prstGeom>
          <a:noFill/>
        </p:spPr>
        <p:txBody>
          <a:bodyPr wrap="none" rtlCol="0">
            <a:spAutoFit/>
          </a:bodyPr>
          <a:lstStyle/>
          <a:p>
            <a:r>
              <a:rPr lang="zh-CN" altLang="en-US" sz="2800" dirty="0">
                <a:solidFill>
                  <a:schemeClr val="accent2"/>
                </a:solidFill>
                <a:latin typeface="站酷快乐体2016修订版" panose="02010600030101010101" pitchFamily="2" charset="-122"/>
                <a:ea typeface="站酷快乐体2016修订版" panose="02010600030101010101" pitchFamily="2" charset="-122"/>
              </a:rPr>
              <a:t>算法是什么</a:t>
            </a:r>
            <a:r>
              <a:rPr lang="en-US" altLang="zh-CN" sz="2800" dirty="0">
                <a:solidFill>
                  <a:schemeClr val="accent2"/>
                </a:solidFill>
                <a:latin typeface="站酷快乐体2016修订版" panose="02010600030101010101" pitchFamily="2" charset="-122"/>
                <a:ea typeface="站酷快乐体2016修订版" panose="02010600030101010101" pitchFamily="2" charset="-122"/>
              </a:rPr>
              <a:t>?</a:t>
            </a:r>
            <a:endParaRPr lang="zh-CN" altLang="en-US" sz="2800" dirty="0">
              <a:solidFill>
                <a:schemeClr val="accent2"/>
              </a:solidFill>
              <a:latin typeface="站酷快乐体2016修订版" panose="02010600030101010101" pitchFamily="2" charset="-122"/>
              <a:ea typeface="站酷快乐体2016修订版" panose="02010600030101010101" pitchFamily="2" charset="-122"/>
            </a:endParaRPr>
          </a:p>
        </p:txBody>
      </p:sp>
      <p:sp>
        <p:nvSpPr>
          <p:cNvPr id="8" name="TextBox 5">
            <a:extLst>
              <a:ext uri="{FF2B5EF4-FFF2-40B4-BE49-F238E27FC236}">
                <a16:creationId xmlns:a16="http://schemas.microsoft.com/office/drawing/2014/main" id="{C0AD4F91-1745-455A-A8D4-2D4E5F96422A}"/>
              </a:ext>
            </a:extLst>
          </p:cNvPr>
          <p:cNvSpPr txBox="1"/>
          <p:nvPr/>
        </p:nvSpPr>
        <p:spPr>
          <a:xfrm>
            <a:off x="4361296" y="1614609"/>
            <a:ext cx="6275882" cy="2951898"/>
          </a:xfrm>
          <a:prstGeom prst="rect">
            <a:avLst/>
          </a:prstGeom>
          <a:noFill/>
        </p:spPr>
        <p:txBody>
          <a:bodyPr wrap="square" rtlCol="0">
            <a:spAutoFit/>
          </a:bodyPr>
          <a:lstStyle/>
          <a:p>
            <a:pPr>
              <a:lnSpc>
                <a:spcPct val="150000"/>
              </a:lnSpc>
            </a:pPr>
            <a:r>
              <a:rPr lang="zh-CN" altLang="zh-CN" dirty="0">
                <a:solidFill>
                  <a:srgbClr val="7F7F7F"/>
                </a:solidFill>
                <a:latin typeface="微软雅黑" panose="020B0503020204020204" pitchFamily="34" charset="-122"/>
                <a:ea typeface="微软雅黑" panose="020B0503020204020204" pitchFamily="34" charset="-122"/>
              </a:rPr>
              <a:t>算法，是解决问题方法的统称。在计算机领域，它是一个很大的范畴。所谓的编程，并不是漫无目的代码的堆砌，而是要用代码去解决问题，实现我们的某个目标，在我们解决问题过程中，就会用到算法，代码是算法的实现途径。</a:t>
            </a:r>
          </a:p>
          <a:p>
            <a:pPr>
              <a:lnSpc>
                <a:spcPct val="150000"/>
              </a:lnSpc>
            </a:pPr>
            <a:r>
              <a:rPr lang="zh-CN" altLang="zh-CN" dirty="0">
                <a:solidFill>
                  <a:srgbClr val="7F7F7F"/>
                </a:solidFill>
                <a:latin typeface="微软雅黑" panose="020B0503020204020204" pitchFamily="34" charset="-122"/>
                <a:ea typeface="微软雅黑" panose="020B0503020204020204" pitchFamily="34" charset="-122"/>
              </a:rPr>
              <a:t>在生活中，小到几个数比较大小，和朋友下棋玩牌，大到数据加密，服务器信息管理，都可以用到算法与数据结构的知识。</a:t>
            </a:r>
          </a:p>
        </p:txBody>
      </p:sp>
      <p:sp>
        <p:nvSpPr>
          <p:cNvPr id="9" name="椭圆 53">
            <a:extLst>
              <a:ext uri="{FF2B5EF4-FFF2-40B4-BE49-F238E27FC236}">
                <a16:creationId xmlns:a16="http://schemas.microsoft.com/office/drawing/2014/main" id="{902DBC0C-DBA0-4A83-8029-9DB087C31C75}"/>
              </a:ext>
            </a:extLst>
          </p:cNvPr>
          <p:cNvSpPr/>
          <p:nvPr/>
        </p:nvSpPr>
        <p:spPr>
          <a:xfrm>
            <a:off x="1785577" y="3247201"/>
            <a:ext cx="1637164" cy="1637164"/>
          </a:xfrm>
          <a:prstGeom prst="ellipse">
            <a:avLst/>
          </a:prstGeom>
          <a:blipFill dpi="0" rotWithShape="1">
            <a:blip r:embed="rId4" cstate="hqprint"/>
            <a:srcRect/>
            <a:stretch>
              <a:fillRect/>
            </a:stretch>
          </a:blipFill>
          <a:ln>
            <a:solidFill>
              <a:srgbClr val="203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7053E89B-3524-4521-9BE6-FA52D47863B3}"/>
              </a:ext>
            </a:extLst>
          </p:cNvPr>
          <p:cNvSpPr/>
          <p:nvPr/>
        </p:nvSpPr>
        <p:spPr>
          <a:xfrm>
            <a:off x="4361295" y="4516336"/>
            <a:ext cx="6096000" cy="874407"/>
          </a:xfrm>
          <a:prstGeom prst="rect">
            <a:avLst/>
          </a:prstGeom>
        </p:spPr>
        <p:txBody>
          <a:bodyPr>
            <a:spAutoFit/>
          </a:bodyPr>
          <a:lstStyle/>
          <a:p>
            <a:pPr>
              <a:lnSpc>
                <a:spcPct val="150000"/>
              </a:lnSpc>
            </a:pPr>
            <a:r>
              <a:rPr lang="zh-CN" altLang="zh-CN" b="1" dirty="0">
                <a:solidFill>
                  <a:srgbClr val="7F7F7F"/>
                </a:solidFill>
                <a:latin typeface="微软雅黑" panose="020B0503020204020204" pitchFamily="34" charset="-122"/>
                <a:ea typeface="微软雅黑" panose="020B0503020204020204" pitchFamily="34" charset="-122"/>
              </a:rPr>
              <a:t>算法绝不是枯燥无味的代码堆积，它是从无到有，是对想象力的尽情发挥与创造！</a:t>
            </a:r>
          </a:p>
        </p:txBody>
      </p:sp>
      <p:sp>
        <p:nvSpPr>
          <p:cNvPr id="48" name="任意多边形: 形状 47">
            <a:extLst>
              <a:ext uri="{FF2B5EF4-FFF2-40B4-BE49-F238E27FC236}">
                <a16:creationId xmlns:a16="http://schemas.microsoft.com/office/drawing/2014/main" id="{DC287AD1-4DBF-4DEE-8B70-07F5955CE7AB}"/>
              </a:ext>
            </a:extLst>
          </p:cNvPr>
          <p:cNvSpPr/>
          <p:nvPr/>
        </p:nvSpPr>
        <p:spPr>
          <a:xfrm>
            <a:off x="-647700" y="-533400"/>
            <a:ext cx="13373100" cy="7886700"/>
          </a:xfrm>
          <a:custGeom>
            <a:avLst/>
            <a:gdLst>
              <a:gd name="connsiteX0" fmla="*/ 2148354 w 13373100"/>
              <a:gd name="connsiteY0" fmla="*/ 1486932 h 7886700"/>
              <a:gd name="connsiteX1" fmla="*/ 1701558 w 13373100"/>
              <a:gd name="connsiteY1" fmla="*/ 1933728 h 7886700"/>
              <a:gd name="connsiteX2" fmla="*/ 1701558 w 13373100"/>
              <a:gd name="connsiteY2" fmla="*/ 6360404 h 7886700"/>
              <a:gd name="connsiteX3" fmla="*/ 2148354 w 13373100"/>
              <a:gd name="connsiteY3" fmla="*/ 6807200 h 7886700"/>
              <a:gd name="connsiteX4" fmla="*/ 11339041 w 13373100"/>
              <a:gd name="connsiteY4" fmla="*/ 6807200 h 7886700"/>
              <a:gd name="connsiteX5" fmla="*/ 11785837 w 13373100"/>
              <a:gd name="connsiteY5" fmla="*/ 6360404 h 7886700"/>
              <a:gd name="connsiteX6" fmla="*/ 11785837 w 13373100"/>
              <a:gd name="connsiteY6" fmla="*/ 1933728 h 7886700"/>
              <a:gd name="connsiteX7" fmla="*/ 11339041 w 13373100"/>
              <a:gd name="connsiteY7" fmla="*/ 1486932 h 7886700"/>
              <a:gd name="connsiteX8" fmla="*/ 0 w 13373100"/>
              <a:gd name="connsiteY8" fmla="*/ 0 h 7886700"/>
              <a:gd name="connsiteX9" fmla="*/ 13373100 w 13373100"/>
              <a:gd name="connsiteY9" fmla="*/ 0 h 7886700"/>
              <a:gd name="connsiteX10" fmla="*/ 13373100 w 13373100"/>
              <a:gd name="connsiteY10" fmla="*/ 7886700 h 7886700"/>
              <a:gd name="connsiteX11" fmla="*/ 0 w 13373100"/>
              <a:gd name="connsiteY11" fmla="*/ 7886700 h 788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73100" h="7886700">
                <a:moveTo>
                  <a:pt x="2148354" y="1486932"/>
                </a:moveTo>
                <a:cubicBezTo>
                  <a:pt x="1901595" y="1486932"/>
                  <a:pt x="1701558" y="1686969"/>
                  <a:pt x="1701558" y="1933728"/>
                </a:cubicBezTo>
                <a:lnTo>
                  <a:pt x="1701558" y="6360404"/>
                </a:lnTo>
                <a:cubicBezTo>
                  <a:pt x="1701558" y="6607163"/>
                  <a:pt x="1901595" y="6807200"/>
                  <a:pt x="2148354" y="6807200"/>
                </a:cubicBezTo>
                <a:lnTo>
                  <a:pt x="11339041" y="6807200"/>
                </a:lnTo>
                <a:cubicBezTo>
                  <a:pt x="11585800" y="6807200"/>
                  <a:pt x="11785837" y="6607163"/>
                  <a:pt x="11785837" y="6360404"/>
                </a:cubicBezTo>
                <a:lnTo>
                  <a:pt x="11785837" y="1933728"/>
                </a:lnTo>
                <a:cubicBezTo>
                  <a:pt x="11785837" y="1686969"/>
                  <a:pt x="11585800" y="1486932"/>
                  <a:pt x="11339041" y="1486932"/>
                </a:cubicBezTo>
                <a:close/>
                <a:moveTo>
                  <a:pt x="0" y="0"/>
                </a:moveTo>
                <a:lnTo>
                  <a:pt x="13373100" y="0"/>
                </a:lnTo>
                <a:lnTo>
                  <a:pt x="13373100" y="7886700"/>
                </a:lnTo>
                <a:lnTo>
                  <a:pt x="0" y="7886700"/>
                </a:lnTo>
                <a:close/>
              </a:path>
            </a:pathLst>
          </a:custGeom>
          <a:solidFill>
            <a:schemeClr val="bg1">
              <a:lumMod val="95000"/>
            </a:schemeClr>
          </a:solidFill>
          <a:ln>
            <a:noFill/>
          </a:ln>
          <a:effectLst>
            <a:innerShdw blurRad="190500" dist="76200">
              <a:schemeClr val="tx1">
                <a:lumMod val="75000"/>
                <a:lumOff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14" name="图片 116">
            <a:extLst>
              <a:ext uri="{FF2B5EF4-FFF2-40B4-BE49-F238E27FC236}">
                <a16:creationId xmlns:a16="http://schemas.microsoft.com/office/drawing/2014/main" id="{19E394E4-DB22-4876-A5EE-9E57B27C523B}"/>
              </a:ext>
            </a:extLst>
          </p:cNvPr>
          <p:cNvPicPr>
            <a:picLocks noChangeAspect="1"/>
          </p:cNvPicPr>
          <p:nvPr/>
        </p:nvPicPr>
        <p:blipFill>
          <a:blip r:embed="rId5" cstate="hqprint"/>
          <a:stretch>
            <a:fillRect/>
          </a:stretch>
        </p:blipFill>
        <p:spPr>
          <a:xfrm>
            <a:off x="10191220" y="4404902"/>
            <a:ext cx="2236456" cy="3275095"/>
          </a:xfrm>
          <a:prstGeom prst="rect">
            <a:avLst/>
          </a:prstGeom>
        </p:spPr>
      </p:pic>
      <p:pic>
        <p:nvPicPr>
          <p:cNvPr id="2" name="图片 68">
            <a:extLst>
              <a:ext uri="{FF2B5EF4-FFF2-40B4-BE49-F238E27FC236}">
                <a16:creationId xmlns:a16="http://schemas.microsoft.com/office/drawing/2014/main" id="{626CDD80-A350-4BCD-88B1-D3ED98D2CF64}"/>
              </a:ext>
            </a:extLst>
          </p:cNvPr>
          <p:cNvPicPr>
            <a:picLocks noChangeAspect="1"/>
          </p:cNvPicPr>
          <p:nvPr/>
        </p:nvPicPr>
        <p:blipFill>
          <a:blip r:embed="rId6"/>
          <a:stretch>
            <a:fillRect/>
          </a:stretch>
        </p:blipFill>
        <p:spPr>
          <a:xfrm>
            <a:off x="-1579242" y="0"/>
            <a:ext cx="6212711" cy="3362684"/>
          </a:xfrm>
          <a:prstGeom prst="rect">
            <a:avLst/>
          </a:prstGeom>
        </p:spPr>
      </p:pic>
    </p:spTree>
    <p:extLst>
      <p:ext uri="{BB962C8B-B14F-4D97-AF65-F5344CB8AC3E}">
        <p14:creationId xmlns:p14="http://schemas.microsoft.com/office/powerpoint/2010/main" val="3685306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anim calcmode="lin" valueType="num">
                                      <p:cBhvr>
                                        <p:cTn id="13" dur="750" fill="hold"/>
                                        <p:tgtEl>
                                          <p:spTgt spid="9"/>
                                        </p:tgtEl>
                                        <p:attrNameLst>
                                          <p:attrName>ppt_x</p:attrName>
                                        </p:attrNameLst>
                                      </p:cBhvr>
                                      <p:tavLst>
                                        <p:tav tm="0">
                                          <p:val>
                                            <p:strVal val="#ppt_x"/>
                                          </p:val>
                                        </p:tav>
                                        <p:tav tm="100000">
                                          <p:val>
                                            <p:strVal val="#ppt_x"/>
                                          </p:val>
                                        </p:tav>
                                      </p:tavLst>
                                    </p:anim>
                                    <p:anim calcmode="lin" valueType="num">
                                      <p:cBhvr>
                                        <p:cTn id="14" dur="75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800"/>
                                  </p:stCondLst>
                                  <p:iterate type="wd">
                                    <p:tmPct val="1000"/>
                                  </p:iterate>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anim calcmode="lin" valueType="num">
                                      <p:cBhvr>
                                        <p:cTn id="18" dur="750" fill="hold"/>
                                        <p:tgtEl>
                                          <p:spTgt spid="8"/>
                                        </p:tgtEl>
                                        <p:attrNameLst>
                                          <p:attrName>ppt_x</p:attrName>
                                        </p:attrNameLst>
                                      </p:cBhvr>
                                      <p:tavLst>
                                        <p:tav tm="0">
                                          <p:val>
                                            <p:strVal val="#ppt_x"/>
                                          </p:val>
                                        </p:tav>
                                        <p:tav tm="100000">
                                          <p:val>
                                            <p:strVal val="#ppt_x"/>
                                          </p:val>
                                        </p:tav>
                                      </p:tavLst>
                                    </p:anim>
                                    <p:anim calcmode="lin" valueType="num">
                                      <p:cBhvr>
                                        <p:cTn id="19" dur="75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400"/>
                                  </p:stCondLst>
                                  <p:iterate type="wd">
                                    <p:tmPct val="4000"/>
                                  </p:iterate>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anim calcmode="lin" valueType="num">
                                      <p:cBhvr>
                                        <p:cTn id="23" dur="750" fill="hold"/>
                                        <p:tgtEl>
                                          <p:spTgt spid="3"/>
                                        </p:tgtEl>
                                        <p:attrNameLst>
                                          <p:attrName>ppt_x</p:attrName>
                                        </p:attrNameLst>
                                      </p:cBhvr>
                                      <p:tavLst>
                                        <p:tav tm="0">
                                          <p:val>
                                            <p:strVal val="#ppt_x"/>
                                          </p:val>
                                        </p:tav>
                                        <p:tav tm="100000">
                                          <p:val>
                                            <p:strVal val="#ppt_x"/>
                                          </p:val>
                                        </p:tav>
                                      </p:tavLst>
                                    </p:anim>
                                    <p:anim calcmode="lin" valueType="num">
                                      <p:cBhvr>
                                        <p:cTn id="24" dur="75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53" presetClass="entr" presetSubtype="16"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par>
                          <p:cTn id="31" fill="hold">
                            <p:stCondLst>
                              <p:cond delay="3250"/>
                            </p:stCondLst>
                            <p:childTnLst>
                              <p:par>
                                <p:cTn id="32" presetID="3" presetClass="entr" presetSubtype="10" fill="hold" grpId="0" nodeType="afterEffect">
                                  <p:stCondLst>
                                    <p:cond delay="0"/>
                                  </p:stCondLst>
                                  <p:childTnLst>
                                    <p:set>
                                      <p:cBhvr>
                                        <p:cTn id="33" dur="1000" fill="hold">
                                          <p:stCondLst>
                                            <p:cond delay="0"/>
                                          </p:stCondLst>
                                        </p:cTn>
                                        <p:tgtEl>
                                          <p:spTgt spid="17"/>
                                        </p:tgtEl>
                                        <p:attrNameLst>
                                          <p:attrName>style.visibility</p:attrName>
                                        </p:attrNameLst>
                                      </p:cBhvr>
                                      <p:to>
                                        <p:strVal val="visible"/>
                                      </p:to>
                                    </p:set>
                                    <p:animEffect transition="in" filter="blinds(horizontal)">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7" grpId="0"/>
      <p:bldP spid="8" grpId="0"/>
      <p:bldP spid="9"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53B56A4C-24C2-47F1-B49E-312C05DE8754}"/>
              </a:ext>
            </a:extLst>
          </p:cNvPr>
          <p:cNvSpPr txBox="1"/>
          <p:nvPr/>
        </p:nvSpPr>
        <p:spPr>
          <a:xfrm>
            <a:off x="1614144" y="-4842146"/>
            <a:ext cx="2186817" cy="523220"/>
          </a:xfrm>
          <a:prstGeom prst="rect">
            <a:avLst/>
          </a:prstGeom>
          <a:noFill/>
        </p:spPr>
        <p:txBody>
          <a:bodyPr wrap="none" rtlCol="0">
            <a:spAutoFit/>
          </a:bodyPr>
          <a:lstStyle/>
          <a:p>
            <a:r>
              <a:rPr lang="zh-CN" altLang="en-US" sz="2800" dirty="0">
                <a:solidFill>
                  <a:schemeClr val="accent2"/>
                </a:solidFill>
                <a:latin typeface="站酷快乐体2016修订版" panose="02010600030101010101" pitchFamily="2" charset="-122"/>
                <a:ea typeface="站酷快乐体2016修订版" panose="02010600030101010101" pitchFamily="2" charset="-122"/>
              </a:rPr>
              <a:t>算法是什么</a:t>
            </a:r>
            <a:r>
              <a:rPr lang="en-US" altLang="zh-CN" sz="2800" dirty="0">
                <a:solidFill>
                  <a:schemeClr val="accent2"/>
                </a:solidFill>
                <a:latin typeface="站酷快乐体2016修订版" panose="02010600030101010101" pitchFamily="2" charset="-122"/>
                <a:ea typeface="站酷快乐体2016修订版" panose="02010600030101010101" pitchFamily="2" charset="-122"/>
              </a:rPr>
              <a:t>?</a:t>
            </a:r>
            <a:endParaRPr lang="zh-CN" altLang="en-US" sz="2800" dirty="0">
              <a:solidFill>
                <a:schemeClr val="accent2"/>
              </a:solidFill>
              <a:latin typeface="站酷快乐体2016修订版" panose="02010600030101010101" pitchFamily="2" charset="-122"/>
              <a:ea typeface="站酷快乐体2016修订版" panose="02010600030101010101" pitchFamily="2" charset="-122"/>
            </a:endParaRPr>
          </a:p>
        </p:txBody>
      </p:sp>
      <p:sp>
        <p:nvSpPr>
          <p:cNvPr id="17" name="TextBox 5">
            <a:extLst>
              <a:ext uri="{FF2B5EF4-FFF2-40B4-BE49-F238E27FC236}">
                <a16:creationId xmlns:a16="http://schemas.microsoft.com/office/drawing/2014/main" id="{A0A30EF6-ED8A-4D0E-AC95-F8E0CA13BD95}"/>
              </a:ext>
            </a:extLst>
          </p:cNvPr>
          <p:cNvSpPr txBox="1"/>
          <p:nvPr/>
        </p:nvSpPr>
        <p:spPr>
          <a:xfrm>
            <a:off x="4361296" y="-5586291"/>
            <a:ext cx="6275882" cy="2951898"/>
          </a:xfrm>
          <a:prstGeom prst="rect">
            <a:avLst/>
          </a:prstGeom>
          <a:noFill/>
        </p:spPr>
        <p:txBody>
          <a:bodyPr wrap="square" rtlCol="0">
            <a:spAutoFit/>
          </a:bodyPr>
          <a:lstStyle/>
          <a:p>
            <a:pPr>
              <a:lnSpc>
                <a:spcPct val="150000"/>
              </a:lnSpc>
            </a:pPr>
            <a:r>
              <a:rPr lang="zh-CN" altLang="zh-CN" dirty="0">
                <a:solidFill>
                  <a:srgbClr val="7F7F7F"/>
                </a:solidFill>
                <a:latin typeface="微软雅黑" panose="020B0503020204020204" pitchFamily="34" charset="-122"/>
                <a:ea typeface="微软雅黑" panose="020B0503020204020204" pitchFamily="34" charset="-122"/>
              </a:rPr>
              <a:t>算法，是解决问题方法的统称。在计算机领域，它是一个很大的范畴。所谓的编程，并不是漫无目的代码的堆砌，而是要用代码去解决问题，实现我们的某个目标，在我们解决问题过程中，就会用到算法，代码是算法的实现途径。</a:t>
            </a:r>
          </a:p>
          <a:p>
            <a:pPr>
              <a:lnSpc>
                <a:spcPct val="150000"/>
              </a:lnSpc>
            </a:pPr>
            <a:r>
              <a:rPr lang="zh-CN" altLang="zh-CN" dirty="0">
                <a:solidFill>
                  <a:srgbClr val="7F7F7F"/>
                </a:solidFill>
                <a:latin typeface="微软雅黑" panose="020B0503020204020204" pitchFamily="34" charset="-122"/>
                <a:ea typeface="微软雅黑" panose="020B0503020204020204" pitchFamily="34" charset="-122"/>
              </a:rPr>
              <a:t>在生活中，小到几个数比较大小，和朋友下棋玩牌，大到数据加密，服务器信息管理，都可以用到算法与数据结构的知识。</a:t>
            </a:r>
          </a:p>
        </p:txBody>
      </p:sp>
      <p:sp>
        <p:nvSpPr>
          <p:cNvPr id="18" name="椭圆 53">
            <a:extLst>
              <a:ext uri="{FF2B5EF4-FFF2-40B4-BE49-F238E27FC236}">
                <a16:creationId xmlns:a16="http://schemas.microsoft.com/office/drawing/2014/main" id="{143DD2BD-E974-40B6-94A5-9F4AE822FEDC}"/>
              </a:ext>
            </a:extLst>
          </p:cNvPr>
          <p:cNvSpPr/>
          <p:nvPr/>
        </p:nvSpPr>
        <p:spPr>
          <a:xfrm>
            <a:off x="1684985" y="-3233992"/>
            <a:ext cx="1637164" cy="1637164"/>
          </a:xfrm>
          <a:prstGeom prst="ellipse">
            <a:avLst/>
          </a:prstGeom>
          <a:blipFill dpi="0" rotWithShape="1">
            <a:blip r:embed="rId2" cstate="hqprint"/>
            <a:srcRect/>
            <a:stretch>
              <a:fillRect/>
            </a:stretch>
          </a:blipFill>
          <a:ln>
            <a:solidFill>
              <a:srgbClr val="20386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862CD0F-AAF2-441F-9CE4-0E8E1E709F4D}"/>
              </a:ext>
            </a:extLst>
          </p:cNvPr>
          <p:cNvSpPr/>
          <p:nvPr/>
        </p:nvSpPr>
        <p:spPr>
          <a:xfrm>
            <a:off x="4310423" y="-1423437"/>
            <a:ext cx="6096000" cy="874407"/>
          </a:xfrm>
          <a:prstGeom prst="rect">
            <a:avLst/>
          </a:prstGeom>
        </p:spPr>
        <p:txBody>
          <a:bodyPr>
            <a:spAutoFit/>
          </a:bodyPr>
          <a:lstStyle/>
          <a:p>
            <a:pPr>
              <a:lnSpc>
                <a:spcPct val="150000"/>
              </a:lnSpc>
            </a:pPr>
            <a:r>
              <a:rPr lang="zh-CN" altLang="zh-CN" b="1" dirty="0">
                <a:solidFill>
                  <a:srgbClr val="7F7F7F"/>
                </a:solidFill>
                <a:latin typeface="微软雅黑" panose="020B0503020204020204" pitchFamily="34" charset="-122"/>
                <a:ea typeface="微软雅黑" panose="020B0503020204020204" pitchFamily="34" charset="-122"/>
              </a:rPr>
              <a:t>算法绝不是枯燥无味的代码堆积，它是从无到有，是对想象力的尽情发挥与创造！</a:t>
            </a:r>
          </a:p>
        </p:txBody>
      </p:sp>
      <p:sp>
        <p:nvSpPr>
          <p:cNvPr id="14" name="TextBox 6">
            <a:extLst>
              <a:ext uri="{FF2B5EF4-FFF2-40B4-BE49-F238E27FC236}">
                <a16:creationId xmlns:a16="http://schemas.microsoft.com/office/drawing/2014/main" id="{49E1BFA9-106C-4804-8836-C4F7F4F376C6}"/>
              </a:ext>
            </a:extLst>
          </p:cNvPr>
          <p:cNvSpPr txBox="1"/>
          <p:nvPr/>
        </p:nvSpPr>
        <p:spPr>
          <a:xfrm>
            <a:off x="1466966" y="2132965"/>
            <a:ext cx="2543059" cy="460375"/>
          </a:xfrm>
          <a:prstGeom prst="rect">
            <a:avLst/>
          </a:prstGeom>
          <a:noFill/>
        </p:spPr>
        <p:txBody>
          <a:bodyPr wrap="square" rtlCol="0">
            <a:spAutoFit/>
          </a:bodyPr>
          <a:lstStyle/>
          <a:p>
            <a:pPr fontAlgn="auto">
              <a:spcBef>
                <a:spcPts val="0"/>
              </a:spcBef>
              <a:spcAft>
                <a:spcPts val="0"/>
              </a:spcAft>
              <a:buFont typeface="Arial" panose="020B0604020202020204" pitchFamily="34" charset="0"/>
              <a:buNone/>
            </a:pPr>
            <a:r>
              <a:rPr lang="zh-CN" altLang="en-US" sz="2400" b="1" noProof="1">
                <a:solidFill>
                  <a:srgbClr val="EB3F32"/>
                </a:solidFill>
                <a:latin typeface="站酷快乐体2016修订版" panose="02010600030101010101" pitchFamily="2" charset="-122"/>
                <a:ea typeface="站酷快乐体2016修订版" panose="02010600030101010101" pitchFamily="2" charset="-122"/>
              </a:rPr>
              <a:t>为什么要学算法？</a:t>
            </a:r>
          </a:p>
        </p:txBody>
      </p:sp>
      <p:sp>
        <p:nvSpPr>
          <p:cNvPr id="15" name="TextBox 8">
            <a:extLst>
              <a:ext uri="{FF2B5EF4-FFF2-40B4-BE49-F238E27FC236}">
                <a16:creationId xmlns:a16="http://schemas.microsoft.com/office/drawing/2014/main" id="{63739408-F576-4393-8819-540CDA399E6E}"/>
              </a:ext>
            </a:extLst>
          </p:cNvPr>
          <p:cNvSpPr txBox="1"/>
          <p:nvPr/>
        </p:nvSpPr>
        <p:spPr>
          <a:xfrm>
            <a:off x="4361296" y="2007117"/>
            <a:ext cx="6275882" cy="2120902"/>
          </a:xfrm>
          <a:prstGeom prst="rect">
            <a:avLst/>
          </a:prstGeom>
          <a:noFill/>
        </p:spPr>
        <p:txBody>
          <a:bodyPr wrap="square" rtlCol="0">
            <a:spAutoFit/>
          </a:bodyPr>
          <a:lstStyle/>
          <a:p>
            <a:pPr>
              <a:lnSpc>
                <a:spcPct val="150000"/>
              </a:lnSpc>
            </a:pPr>
            <a:r>
              <a:rPr altLang="zh-CN" dirty="0">
                <a:solidFill>
                  <a:srgbClr val="7F7F7F"/>
                </a:solidFill>
                <a:latin typeface="微软雅黑" panose="020B0503020204020204" pitchFamily="34" charset="-122"/>
                <a:ea typeface="微软雅黑" panose="020B0503020204020204" pitchFamily="34" charset="-122"/>
              </a:rPr>
              <a:t>算法也是我们学院的必修课，大二上的离散数学、大二下的数据结构，以及大三上的算法设计与分析</a:t>
            </a:r>
            <a:r>
              <a:rPr lang="zh-CN" dirty="0">
                <a:solidFill>
                  <a:srgbClr val="7F7F7F"/>
                </a:solidFill>
                <a:latin typeface="微软雅黑" panose="020B0503020204020204" pitchFamily="34" charset="-122"/>
                <a:ea typeface="微软雅黑" panose="020B0503020204020204" pitchFamily="34" charset="-122"/>
              </a:rPr>
              <a:t>等多门课程</a:t>
            </a:r>
            <a:r>
              <a:rPr altLang="zh-CN" dirty="0">
                <a:solidFill>
                  <a:srgbClr val="7F7F7F"/>
                </a:solidFill>
                <a:latin typeface="微软雅黑" panose="020B0503020204020204" pitchFamily="34" charset="-122"/>
                <a:ea typeface="微软雅黑" panose="020B0503020204020204" pitchFamily="34" charset="-122"/>
              </a:rPr>
              <a:t>，都是算法的体现。当前许多大的互联网公司招人面试的题目中，</a:t>
            </a:r>
            <a:r>
              <a:rPr lang="zh-CN" dirty="0">
                <a:solidFill>
                  <a:srgbClr val="7F7F7F"/>
                </a:solidFill>
                <a:latin typeface="微软雅黑" panose="020B0503020204020204" pitchFamily="34" charset="-122"/>
                <a:ea typeface="微软雅黑" panose="020B0503020204020204" pitchFamily="34" charset="-122"/>
              </a:rPr>
              <a:t>考察最多</a:t>
            </a:r>
            <a:r>
              <a:rPr altLang="zh-CN" dirty="0">
                <a:solidFill>
                  <a:srgbClr val="7F7F7F"/>
                </a:solidFill>
                <a:latin typeface="微软雅黑" panose="020B0503020204020204" pitchFamily="34" charset="-122"/>
                <a:ea typeface="微软雅黑" panose="020B0503020204020204" pitchFamily="34" charset="-122"/>
              </a:rPr>
              <a:t>的便是算法与数据结构知识，计算机类考研的四门专业课中，算法与数据结构也占比最高。</a:t>
            </a:r>
            <a:endParaRPr altLang="zh-CN" b="1" dirty="0">
              <a:solidFill>
                <a:srgbClr val="7F7F7F"/>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02F07DE8-ABCD-49C3-8557-D36298311CB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587" b="93014" l="6200" r="90000">
                        <a14:foregroundMark x1="28800" y1="24351" x2="28800" y2="24351"/>
                        <a14:foregroundMark x1="39800" y1="11776" x2="39800" y2="11776"/>
                        <a14:foregroundMark x1="46400" y1="17166" x2="46400" y2="17166"/>
                        <a14:foregroundMark x1="39200" y1="6587" x2="39200" y2="6587"/>
                        <a14:foregroundMark x1="39800" y1="6587" x2="39800" y2="6587"/>
                        <a14:foregroundMark x1="11200" y1="29741" x2="11200" y2="29741"/>
                        <a14:foregroundMark x1="11600" y1="40719" x2="11600" y2="40719"/>
                        <a14:foregroundMark x1="13400" y1="49102" x2="13400" y2="49102"/>
                        <a14:foregroundMark x1="18800" y1="57884" x2="18800" y2="57884"/>
                        <a14:foregroundMark x1="6200" y1="54092" x2="6200" y2="54092"/>
                        <a14:foregroundMark x1="72000" y1="33134" x2="72000" y2="33134"/>
                        <a14:foregroundMark x1="50400" y1="93014" x2="50400" y2="93014"/>
                      </a14:backgroundRemoval>
                    </a14:imgEffect>
                  </a14:imgLayer>
                </a14:imgProps>
              </a:ext>
              <a:ext uri="{28A0092B-C50C-407E-A947-70E740481C1C}">
                <a14:useLocalDpi xmlns:a14="http://schemas.microsoft.com/office/drawing/2010/main" val="0"/>
              </a:ext>
            </a:extLst>
          </a:blip>
          <a:srcRect/>
          <a:stretch>
            <a:fillRect/>
          </a:stretch>
        </p:blipFill>
        <p:spPr bwMode="auto">
          <a:xfrm>
            <a:off x="1466966" y="2740262"/>
            <a:ext cx="2606926" cy="261214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C0BE2FE-F0A3-4A47-B41D-B3B73685F617}"/>
              </a:ext>
            </a:extLst>
          </p:cNvPr>
          <p:cNvSpPr/>
          <p:nvPr/>
        </p:nvSpPr>
        <p:spPr>
          <a:xfrm>
            <a:off x="4361295" y="4316216"/>
            <a:ext cx="6096000" cy="1295163"/>
          </a:xfrm>
          <a:prstGeom prst="rect">
            <a:avLst/>
          </a:prstGeom>
        </p:spPr>
        <p:txBody>
          <a:bodyPr>
            <a:spAutoFit/>
          </a:bodyPr>
          <a:lstStyle/>
          <a:p>
            <a:pPr>
              <a:lnSpc>
                <a:spcPct val="150000"/>
              </a:lnSpc>
            </a:pPr>
            <a:r>
              <a:rPr lang="zh-CN" altLang="en-US" b="1" dirty="0">
                <a:solidFill>
                  <a:srgbClr val="7F7F7F"/>
                </a:solidFill>
                <a:latin typeface="微软雅黑" panose="020B0503020204020204" pitchFamily="34" charset="-122"/>
                <a:ea typeface="微软雅黑" panose="020B0503020204020204" pitchFamily="34" charset="-122"/>
              </a:rPr>
              <a:t>提前学习算法不仅可以让你的大学课程变得游刃有余，还能更早的接触各项计算机类学科竞赛，为将来的就业或考研都打下坚实基础。</a:t>
            </a:r>
            <a:endParaRPr lang="zh-CN" altLang="en-US" dirty="0"/>
          </a:p>
        </p:txBody>
      </p:sp>
      <p:sp>
        <p:nvSpPr>
          <p:cNvPr id="25" name="任意多边形: 形状 24">
            <a:extLst>
              <a:ext uri="{FF2B5EF4-FFF2-40B4-BE49-F238E27FC236}">
                <a16:creationId xmlns:a16="http://schemas.microsoft.com/office/drawing/2014/main" id="{36E567DC-CB34-45D7-A505-C4830311FF81}"/>
              </a:ext>
            </a:extLst>
          </p:cNvPr>
          <p:cNvSpPr/>
          <p:nvPr/>
        </p:nvSpPr>
        <p:spPr>
          <a:xfrm>
            <a:off x="-647700" y="-533400"/>
            <a:ext cx="13373100" cy="7886700"/>
          </a:xfrm>
          <a:custGeom>
            <a:avLst/>
            <a:gdLst>
              <a:gd name="connsiteX0" fmla="*/ 2148354 w 13373100"/>
              <a:gd name="connsiteY0" fmla="*/ 1486932 h 7886700"/>
              <a:gd name="connsiteX1" fmla="*/ 1701558 w 13373100"/>
              <a:gd name="connsiteY1" fmla="*/ 1933728 h 7886700"/>
              <a:gd name="connsiteX2" fmla="*/ 1701558 w 13373100"/>
              <a:gd name="connsiteY2" fmla="*/ 6360404 h 7886700"/>
              <a:gd name="connsiteX3" fmla="*/ 2148354 w 13373100"/>
              <a:gd name="connsiteY3" fmla="*/ 6807200 h 7886700"/>
              <a:gd name="connsiteX4" fmla="*/ 11339041 w 13373100"/>
              <a:gd name="connsiteY4" fmla="*/ 6807200 h 7886700"/>
              <a:gd name="connsiteX5" fmla="*/ 11785837 w 13373100"/>
              <a:gd name="connsiteY5" fmla="*/ 6360404 h 7886700"/>
              <a:gd name="connsiteX6" fmla="*/ 11785837 w 13373100"/>
              <a:gd name="connsiteY6" fmla="*/ 1933728 h 7886700"/>
              <a:gd name="connsiteX7" fmla="*/ 11339041 w 13373100"/>
              <a:gd name="connsiteY7" fmla="*/ 1486932 h 7886700"/>
              <a:gd name="connsiteX8" fmla="*/ 0 w 13373100"/>
              <a:gd name="connsiteY8" fmla="*/ 0 h 7886700"/>
              <a:gd name="connsiteX9" fmla="*/ 13373100 w 13373100"/>
              <a:gd name="connsiteY9" fmla="*/ 0 h 7886700"/>
              <a:gd name="connsiteX10" fmla="*/ 13373100 w 13373100"/>
              <a:gd name="connsiteY10" fmla="*/ 7886700 h 7886700"/>
              <a:gd name="connsiteX11" fmla="*/ 0 w 13373100"/>
              <a:gd name="connsiteY11" fmla="*/ 7886700 h 788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73100" h="7886700">
                <a:moveTo>
                  <a:pt x="2148354" y="1486932"/>
                </a:moveTo>
                <a:cubicBezTo>
                  <a:pt x="1901595" y="1486932"/>
                  <a:pt x="1701558" y="1686969"/>
                  <a:pt x="1701558" y="1933728"/>
                </a:cubicBezTo>
                <a:lnTo>
                  <a:pt x="1701558" y="6360404"/>
                </a:lnTo>
                <a:cubicBezTo>
                  <a:pt x="1701558" y="6607163"/>
                  <a:pt x="1901595" y="6807200"/>
                  <a:pt x="2148354" y="6807200"/>
                </a:cubicBezTo>
                <a:lnTo>
                  <a:pt x="11339041" y="6807200"/>
                </a:lnTo>
                <a:cubicBezTo>
                  <a:pt x="11585800" y="6807200"/>
                  <a:pt x="11785837" y="6607163"/>
                  <a:pt x="11785837" y="6360404"/>
                </a:cubicBezTo>
                <a:lnTo>
                  <a:pt x="11785837" y="1933728"/>
                </a:lnTo>
                <a:cubicBezTo>
                  <a:pt x="11785837" y="1686969"/>
                  <a:pt x="11585800" y="1486932"/>
                  <a:pt x="11339041" y="1486932"/>
                </a:cubicBezTo>
                <a:close/>
                <a:moveTo>
                  <a:pt x="0" y="0"/>
                </a:moveTo>
                <a:lnTo>
                  <a:pt x="13373100" y="0"/>
                </a:lnTo>
                <a:lnTo>
                  <a:pt x="13373100" y="7886700"/>
                </a:lnTo>
                <a:lnTo>
                  <a:pt x="0" y="7886700"/>
                </a:lnTo>
                <a:close/>
              </a:path>
            </a:pathLst>
          </a:custGeom>
          <a:solidFill>
            <a:schemeClr val="bg1">
              <a:lumMod val="95000"/>
            </a:schemeClr>
          </a:solidFill>
          <a:ln>
            <a:noFill/>
          </a:ln>
          <a:effectLst>
            <a:innerShdw blurRad="190500" dist="76200">
              <a:schemeClr val="tx1">
                <a:lumMod val="75000"/>
                <a:lumOff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116">
            <a:extLst>
              <a:ext uri="{FF2B5EF4-FFF2-40B4-BE49-F238E27FC236}">
                <a16:creationId xmlns:a16="http://schemas.microsoft.com/office/drawing/2014/main" id="{15CA157A-2DB0-4964-B883-ADB1B924BBAF}"/>
              </a:ext>
            </a:extLst>
          </p:cNvPr>
          <p:cNvPicPr>
            <a:picLocks noChangeAspect="1"/>
          </p:cNvPicPr>
          <p:nvPr/>
        </p:nvPicPr>
        <p:blipFill>
          <a:blip r:embed="rId5" cstate="hqprint"/>
          <a:stretch>
            <a:fillRect/>
          </a:stretch>
        </p:blipFill>
        <p:spPr>
          <a:xfrm>
            <a:off x="10191220" y="4404902"/>
            <a:ext cx="2236456" cy="3275095"/>
          </a:xfrm>
          <a:prstGeom prst="rect">
            <a:avLst/>
          </a:prstGeom>
        </p:spPr>
      </p:pic>
      <p:pic>
        <p:nvPicPr>
          <p:cNvPr id="5" name="图片 68">
            <a:extLst>
              <a:ext uri="{FF2B5EF4-FFF2-40B4-BE49-F238E27FC236}">
                <a16:creationId xmlns:a16="http://schemas.microsoft.com/office/drawing/2014/main" id="{7482AD5A-4217-42BD-81E7-1CC9CDE2F576}"/>
              </a:ext>
            </a:extLst>
          </p:cNvPr>
          <p:cNvPicPr>
            <a:picLocks noChangeAspect="1"/>
          </p:cNvPicPr>
          <p:nvPr/>
        </p:nvPicPr>
        <p:blipFill>
          <a:blip r:embed="rId6"/>
          <a:stretch>
            <a:fillRect/>
          </a:stretch>
        </p:blipFill>
        <p:spPr>
          <a:xfrm>
            <a:off x="-1579242" y="0"/>
            <a:ext cx="6212711" cy="3362684"/>
          </a:xfrm>
          <a:prstGeom prst="rect">
            <a:avLst/>
          </a:prstGeom>
        </p:spPr>
      </p:pic>
    </p:spTree>
    <p:extLst>
      <p:ext uri="{BB962C8B-B14F-4D97-AF65-F5344CB8AC3E}">
        <p14:creationId xmlns:p14="http://schemas.microsoft.com/office/powerpoint/2010/main" val="525100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7495" y="781860"/>
            <a:ext cx="2504846" cy="2294870"/>
          </a:xfrm>
          <a:prstGeom prst="rect">
            <a:avLst/>
          </a:prstGeom>
        </p:spPr>
      </p:pic>
      <p:sp>
        <p:nvSpPr>
          <p:cNvPr id="49" name="矩形 48"/>
          <p:cNvSpPr/>
          <p:nvPr/>
        </p:nvSpPr>
        <p:spPr>
          <a:xfrm>
            <a:off x="5465538" y="1397151"/>
            <a:ext cx="1148758" cy="1107996"/>
          </a:xfrm>
          <a:prstGeom prst="rect">
            <a:avLst/>
          </a:prstGeom>
        </p:spPr>
        <p:txBody>
          <a:bodyPr wrap="square">
            <a:spAutoFit/>
          </a:bodyPr>
          <a:lstStyle/>
          <a:p>
            <a:pPr algn="ctr"/>
            <a:r>
              <a:rPr lang="en-US" altLang="zh-CN" sz="6600" b="1" dirty="0">
                <a:solidFill>
                  <a:srgbClr val="C80888"/>
                </a:solidFill>
                <a:ea typeface="微软雅黑" panose="020B0503020204020204" pitchFamily="34" charset="-122"/>
                <a:cs typeface="+mn-ea"/>
                <a:sym typeface="+mn-lt"/>
              </a:rPr>
              <a:t>02</a:t>
            </a:r>
            <a:endParaRPr lang="zh-CN" altLang="en-US" sz="6600" b="1" dirty="0">
              <a:solidFill>
                <a:srgbClr val="C80888"/>
              </a:solidFill>
              <a:ea typeface="微软雅黑" panose="020B0503020204020204" pitchFamily="34" charset="-122"/>
              <a:cs typeface="+mn-ea"/>
              <a:sym typeface="+mn-lt"/>
            </a:endParaRPr>
          </a:p>
        </p:txBody>
      </p:sp>
      <p:pic>
        <p:nvPicPr>
          <p:cNvPr id="64" name="图片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0392" y="3939947"/>
            <a:ext cx="5460610" cy="1277004"/>
          </a:xfrm>
          <a:prstGeom prst="rect">
            <a:avLst/>
          </a:prstGeom>
        </p:spPr>
      </p:pic>
      <p:sp>
        <p:nvSpPr>
          <p:cNvPr id="66" name="TextBox 11"/>
          <p:cNvSpPr txBox="1"/>
          <p:nvPr/>
        </p:nvSpPr>
        <p:spPr>
          <a:xfrm>
            <a:off x="4058198" y="4337121"/>
            <a:ext cx="3962574" cy="483516"/>
          </a:xfrm>
          <a:prstGeom prst="rect">
            <a:avLst/>
          </a:prstGeom>
          <a:noFill/>
        </p:spPr>
        <p:txBody>
          <a:bodyPr wrap="none" lIns="360000" tIns="0" rIns="0" bIns="0" anchor="b" anchorCtr="0">
            <a:noAutofit/>
          </a:bodyPr>
          <a:lstStyle/>
          <a:p>
            <a:pPr algn="ctr"/>
            <a:r>
              <a:rPr lang="zh-CN" altLang="en-US" sz="3200" b="1" dirty="0">
                <a:solidFill>
                  <a:srgbClr val="EB3F32"/>
                </a:solidFill>
                <a:latin typeface="微软雅黑" panose="020B0503020204020204" pitchFamily="34" charset="-122"/>
                <a:ea typeface="微软雅黑" panose="020B0503020204020204" pitchFamily="34" charset="-122"/>
                <a:sym typeface="+mn-ea"/>
              </a:rPr>
              <a:t>学 科 竞 赛</a:t>
            </a:r>
          </a:p>
        </p:txBody>
      </p:sp>
      <p:pic>
        <p:nvPicPr>
          <p:cNvPr id="69" name="图片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158" y="36331"/>
            <a:ext cx="6810375" cy="3686175"/>
          </a:xfrm>
          <a:prstGeom prst="rect">
            <a:avLst/>
          </a:prstGeom>
        </p:spPr>
      </p:pic>
      <p:pic>
        <p:nvPicPr>
          <p:cNvPr id="70" name="图片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8835390" y="4798061"/>
            <a:ext cx="3805831" cy="20599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heel(1)">
                                      <p:cBhvr>
                                        <p:cTn id="7" dur="2000"/>
                                        <p:tgtEl>
                                          <p:spTgt spid="48"/>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p:cTn id="11" dur="500" fill="hold"/>
                                        <p:tgtEl>
                                          <p:spTgt spid="49"/>
                                        </p:tgtEl>
                                        <p:attrNameLst>
                                          <p:attrName>ppt_w</p:attrName>
                                        </p:attrNameLst>
                                      </p:cBhvr>
                                      <p:tavLst>
                                        <p:tav tm="0">
                                          <p:val>
                                            <p:fltVal val="0"/>
                                          </p:val>
                                        </p:tav>
                                        <p:tav tm="100000">
                                          <p:val>
                                            <p:strVal val="#ppt_w"/>
                                          </p:val>
                                        </p:tav>
                                      </p:tavLst>
                                    </p:anim>
                                    <p:anim calcmode="lin" valueType="num">
                                      <p:cBhvr>
                                        <p:cTn id="12" dur="500" fill="hold"/>
                                        <p:tgtEl>
                                          <p:spTgt spid="49"/>
                                        </p:tgtEl>
                                        <p:attrNameLst>
                                          <p:attrName>ppt_h</p:attrName>
                                        </p:attrNameLst>
                                      </p:cBhvr>
                                      <p:tavLst>
                                        <p:tav tm="0">
                                          <p:val>
                                            <p:fltVal val="0"/>
                                          </p:val>
                                        </p:tav>
                                        <p:tav tm="100000">
                                          <p:val>
                                            <p:strVal val="#ppt_h"/>
                                          </p:val>
                                        </p:tav>
                                      </p:tavLst>
                                    </p:anim>
                                    <p:animEffect transition="in" filter="fade">
                                      <p:cBhvr>
                                        <p:cTn id="13" dur="500"/>
                                        <p:tgtEl>
                                          <p:spTgt spid="49"/>
                                        </p:tgtEl>
                                      </p:cBhvr>
                                    </p:animEffect>
                                  </p:childTnLst>
                                </p:cTn>
                              </p:par>
                            </p:childTnLst>
                          </p:cTn>
                        </p:par>
                        <p:par>
                          <p:cTn id="14" fill="hold">
                            <p:stCondLst>
                              <p:cond delay="2500"/>
                            </p:stCondLst>
                            <p:childTnLst>
                              <p:par>
                                <p:cTn id="15" presetID="42" presetClass="entr" presetSubtype="0"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1371" y="5058901"/>
            <a:ext cx="2287461" cy="2110165"/>
          </a:xfrm>
          <a:prstGeom prst="rect">
            <a:avLst/>
          </a:prstGeom>
        </p:spPr>
      </p:pic>
      <p:pic>
        <p:nvPicPr>
          <p:cNvPr id="120" name="图片 1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8093" y="-974416"/>
            <a:ext cx="4715822" cy="3013305"/>
          </a:xfrm>
          <a:prstGeom prst="rect">
            <a:avLst/>
          </a:prstGeom>
        </p:spPr>
      </p:pic>
      <p:grpSp>
        <p:nvGrpSpPr>
          <p:cNvPr id="145" name="组合 55"/>
          <p:cNvGrpSpPr/>
          <p:nvPr/>
        </p:nvGrpSpPr>
        <p:grpSpPr bwMode="auto">
          <a:xfrm>
            <a:off x="4193818" y="177245"/>
            <a:ext cx="3573065" cy="696471"/>
            <a:chOff x="3791743" y="5346472"/>
            <a:chExt cx="5833187" cy="1152803"/>
          </a:xfrm>
          <a:effectLst/>
        </p:grpSpPr>
        <p:sp>
          <p:nvSpPr>
            <p:cNvPr id="146" name="任意多边形 166"/>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147" name="圆角矩形 165"/>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b="1" dirty="0">
                  <a:solidFill>
                    <a:srgbClr val="EB3F32"/>
                  </a:solidFill>
                  <a:latin typeface="微软雅黑" panose="020B0503020204020204" pitchFamily="34" charset="-122"/>
                  <a:ea typeface="微软雅黑" panose="020B0503020204020204" pitchFamily="34" charset="-122"/>
                  <a:sym typeface="+mn-ea"/>
                </a:rPr>
                <a:t>中 学 阶 段 五 大 学 科 竞 赛</a:t>
              </a:r>
              <a:endParaRPr lang="zh-CN" altLang="en-US" b="1" dirty="0">
                <a:solidFill>
                  <a:srgbClr val="2AB7AE"/>
                </a:solidFill>
                <a:cs typeface="+mn-ea"/>
                <a:sym typeface="+mn-lt"/>
              </a:endParaRPr>
            </a:p>
          </p:txBody>
        </p:sp>
        <p:sp>
          <p:nvSpPr>
            <p:cNvPr id="148" name="圆角矩形 167"/>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grpSp>
      <p:grpSp>
        <p:nvGrpSpPr>
          <p:cNvPr id="24" name="组合 23"/>
          <p:cNvGrpSpPr/>
          <p:nvPr/>
        </p:nvGrpSpPr>
        <p:grpSpPr>
          <a:xfrm>
            <a:off x="1485900" y="1425575"/>
            <a:ext cx="9511030" cy="4535170"/>
            <a:chOff x="2389" y="1968"/>
            <a:chExt cx="14978" cy="7142"/>
          </a:xfrm>
        </p:grpSpPr>
        <p:grpSp>
          <p:nvGrpSpPr>
            <p:cNvPr id="25" name="组合 24"/>
            <p:cNvGrpSpPr/>
            <p:nvPr/>
          </p:nvGrpSpPr>
          <p:grpSpPr>
            <a:xfrm>
              <a:off x="11381" y="6060"/>
              <a:ext cx="3047" cy="3050"/>
              <a:chOff x="8473018" y="1998134"/>
              <a:chExt cx="1934633" cy="1936751"/>
            </a:xfrm>
            <a:solidFill>
              <a:srgbClr val="FFC000"/>
            </a:solidFill>
          </p:grpSpPr>
          <p:grpSp>
            <p:nvGrpSpPr>
              <p:cNvPr id="26" name="Group 25"/>
              <p:cNvGrpSpPr/>
              <p:nvPr/>
            </p:nvGrpSpPr>
            <p:grpSpPr bwMode="auto">
              <a:xfrm>
                <a:off x="8473018" y="1998134"/>
                <a:ext cx="1934633" cy="1936751"/>
                <a:chOff x="8472377" y="1998922"/>
                <a:chExt cx="1935125" cy="1935125"/>
              </a:xfrm>
              <a:grpFill/>
            </p:grpSpPr>
            <p:sp>
              <p:nvSpPr>
                <p:cNvPr id="27" name="Donut 8"/>
                <p:cNvSpPr/>
                <p:nvPr/>
              </p:nvSpPr>
              <p:spPr>
                <a:xfrm>
                  <a:off x="8472377" y="1998922"/>
                  <a:ext cx="1935125" cy="1935125"/>
                </a:xfrm>
                <a:prstGeom prst="donut">
                  <a:avLst>
                    <a:gd name="adj" fmla="val 87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335"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28" name="Oval 24"/>
                <p:cNvSpPr/>
                <p:nvPr/>
              </p:nvSpPr>
              <p:spPr>
                <a:xfrm>
                  <a:off x="8715855" y="2242135"/>
                  <a:ext cx="1448168" cy="1448699"/>
                </a:xfrm>
                <a:prstGeom prst="ellipse">
                  <a:avLst/>
                </a:prstGeom>
                <a:grpFill/>
                <a:ln>
                  <a:noFill/>
                </a:ln>
                <a:effectLst>
                  <a:outerShdw blurRad="63500" sx="104000" sy="10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335"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grpSp>
          <p:sp>
            <p:nvSpPr>
              <p:cNvPr id="29" name="Rectangle 3"/>
              <p:cNvSpPr txBox="1">
                <a:spLocks noChangeArrowheads="1"/>
              </p:cNvSpPr>
              <p:nvPr/>
            </p:nvSpPr>
            <p:spPr bwMode="auto">
              <a:xfrm>
                <a:off x="8784167" y="2755901"/>
                <a:ext cx="1344084" cy="421640"/>
              </a:xfrm>
              <a:prstGeom prst="rect">
                <a:avLst/>
              </a:prstGeom>
              <a:grpFill/>
            </p:spPr>
            <p:txBody>
              <a:bodyPr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defRPr/>
                </a:pPr>
                <a:r>
                  <a:rPr lang="zh-CN" altLang="en-US" sz="2135">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化学</a:t>
                </a:r>
              </a:p>
            </p:txBody>
          </p:sp>
        </p:grpSp>
        <p:grpSp>
          <p:nvGrpSpPr>
            <p:cNvPr id="30" name="组合 29"/>
            <p:cNvGrpSpPr/>
            <p:nvPr/>
          </p:nvGrpSpPr>
          <p:grpSpPr>
            <a:xfrm>
              <a:off x="14317" y="1968"/>
              <a:ext cx="3050" cy="3050"/>
              <a:chOff x="6242051" y="1998134"/>
              <a:chExt cx="1936749" cy="1936751"/>
            </a:xfrm>
            <a:solidFill>
              <a:srgbClr val="EB3F32"/>
            </a:solidFill>
          </p:grpSpPr>
          <p:grpSp>
            <p:nvGrpSpPr>
              <p:cNvPr id="31" name="Group 26"/>
              <p:cNvGrpSpPr/>
              <p:nvPr/>
            </p:nvGrpSpPr>
            <p:grpSpPr bwMode="auto">
              <a:xfrm>
                <a:off x="6242051" y="1998134"/>
                <a:ext cx="1936749" cy="1936751"/>
                <a:chOff x="6243085" y="1998922"/>
                <a:chExt cx="1935125" cy="1935125"/>
              </a:xfrm>
              <a:grpFill/>
            </p:grpSpPr>
            <p:sp>
              <p:nvSpPr>
                <p:cNvPr id="32" name="Donut 7"/>
                <p:cNvSpPr/>
                <p:nvPr/>
              </p:nvSpPr>
              <p:spPr>
                <a:xfrm>
                  <a:off x="6243085" y="1998922"/>
                  <a:ext cx="1935125" cy="1935125"/>
                </a:xfrm>
                <a:prstGeom prst="donut">
                  <a:avLst>
                    <a:gd name="adj" fmla="val 87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335"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33" name="Oval 23"/>
                <p:cNvSpPr/>
                <p:nvPr/>
              </p:nvSpPr>
              <p:spPr>
                <a:xfrm>
                  <a:off x="6486297" y="2242135"/>
                  <a:ext cx="1448701" cy="1448699"/>
                </a:xfrm>
                <a:prstGeom prst="ellipse">
                  <a:avLst/>
                </a:prstGeom>
                <a:grpFill/>
                <a:ln>
                  <a:noFill/>
                </a:ln>
                <a:effectLst>
                  <a:outerShdw blurRad="63500" sx="104000" sy="10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335"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grpSp>
          <p:sp>
            <p:nvSpPr>
              <p:cNvPr id="34" name="Rectangle 3"/>
              <p:cNvSpPr txBox="1">
                <a:spLocks noChangeArrowheads="1"/>
              </p:cNvSpPr>
              <p:nvPr/>
            </p:nvSpPr>
            <p:spPr bwMode="auto">
              <a:xfrm>
                <a:off x="6576484" y="2755901"/>
                <a:ext cx="1320800" cy="421640"/>
              </a:xfrm>
              <a:prstGeom prst="rect">
                <a:avLst/>
              </a:prstGeom>
              <a:grpFill/>
            </p:spPr>
            <p:txBody>
              <a:bodyPr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defRPr/>
                </a:pPr>
                <a:r>
                  <a:rPr lang="zh-CN" altLang="en-US" sz="2135">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生物</a:t>
                </a:r>
              </a:p>
            </p:txBody>
          </p:sp>
        </p:grpSp>
        <p:grpSp>
          <p:nvGrpSpPr>
            <p:cNvPr id="35" name="组合 34"/>
            <p:cNvGrpSpPr/>
            <p:nvPr/>
          </p:nvGrpSpPr>
          <p:grpSpPr>
            <a:xfrm>
              <a:off x="2389" y="1968"/>
              <a:ext cx="3047" cy="3050"/>
              <a:chOff x="1784352" y="1998134"/>
              <a:chExt cx="1934633" cy="1936751"/>
            </a:xfrm>
          </p:grpSpPr>
          <p:grpSp>
            <p:nvGrpSpPr>
              <p:cNvPr id="36" name="Group 28"/>
              <p:cNvGrpSpPr/>
              <p:nvPr/>
            </p:nvGrpSpPr>
            <p:grpSpPr bwMode="auto">
              <a:xfrm>
                <a:off x="1784352" y="1998134"/>
                <a:ext cx="1934633" cy="1936751"/>
                <a:chOff x="1784499" y="1998922"/>
                <a:chExt cx="1935125" cy="1935125"/>
              </a:xfrm>
            </p:grpSpPr>
            <p:sp>
              <p:nvSpPr>
                <p:cNvPr id="37" name="Donut 3"/>
                <p:cNvSpPr/>
                <p:nvPr/>
              </p:nvSpPr>
              <p:spPr>
                <a:xfrm>
                  <a:off x="1784499" y="1998922"/>
                  <a:ext cx="1935125" cy="1935125"/>
                </a:xfrm>
                <a:prstGeom prst="donut">
                  <a:avLst>
                    <a:gd name="adj" fmla="val 8728"/>
                  </a:avLst>
                </a:prstGeom>
                <a:solidFill>
                  <a:srgbClr val="30BA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335"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38" name="Oval 21"/>
                <p:cNvSpPr/>
                <p:nvPr/>
              </p:nvSpPr>
              <p:spPr>
                <a:xfrm>
                  <a:off x="2027977" y="2242135"/>
                  <a:ext cx="1448168" cy="1448699"/>
                </a:xfrm>
                <a:prstGeom prst="ellipse">
                  <a:avLst/>
                </a:prstGeom>
                <a:solidFill>
                  <a:srgbClr val="30BAA0"/>
                </a:solidFill>
                <a:ln>
                  <a:noFill/>
                </a:ln>
                <a:effectLst>
                  <a:outerShdw blurRad="63500" sx="104000" sy="10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335"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grpSp>
          <p:sp>
            <p:nvSpPr>
              <p:cNvPr id="39" name="Rectangle 3"/>
              <p:cNvSpPr txBox="1">
                <a:spLocks noChangeArrowheads="1"/>
              </p:cNvSpPr>
              <p:nvPr/>
            </p:nvSpPr>
            <p:spPr bwMode="auto">
              <a:xfrm>
                <a:off x="1921934" y="2717801"/>
                <a:ext cx="1526117" cy="421640"/>
              </a:xfrm>
              <a:prstGeom prst="rect">
                <a:avLst/>
              </a:prstGeom>
              <a:noFill/>
            </p:spPr>
            <p:txBody>
              <a:bodyPr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defRPr/>
                </a:pPr>
                <a:r>
                  <a:rPr lang="zh-CN" altLang="en-US" sz="2135">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数学</a:t>
                </a:r>
              </a:p>
            </p:txBody>
          </p:sp>
        </p:grpSp>
        <p:grpSp>
          <p:nvGrpSpPr>
            <p:cNvPr id="40" name="组合 39"/>
            <p:cNvGrpSpPr/>
            <p:nvPr/>
          </p:nvGrpSpPr>
          <p:grpSpPr>
            <a:xfrm>
              <a:off x="5053" y="6060"/>
              <a:ext cx="3050" cy="3050"/>
              <a:chOff x="4013201" y="1998134"/>
              <a:chExt cx="1936751" cy="1936751"/>
            </a:xfrm>
            <a:solidFill>
              <a:srgbClr val="2D6B81"/>
            </a:solidFill>
          </p:grpSpPr>
          <p:grpSp>
            <p:nvGrpSpPr>
              <p:cNvPr id="41" name="Group 27"/>
              <p:cNvGrpSpPr/>
              <p:nvPr/>
            </p:nvGrpSpPr>
            <p:grpSpPr bwMode="auto">
              <a:xfrm>
                <a:off x="4013201" y="1998134"/>
                <a:ext cx="1936751" cy="1936751"/>
                <a:chOff x="4013792" y="1998922"/>
                <a:chExt cx="1935125" cy="1935125"/>
              </a:xfrm>
              <a:grpFill/>
            </p:grpSpPr>
            <p:sp>
              <p:nvSpPr>
                <p:cNvPr id="42" name="Donut 6"/>
                <p:cNvSpPr/>
                <p:nvPr/>
              </p:nvSpPr>
              <p:spPr>
                <a:xfrm>
                  <a:off x="4013792" y="1998922"/>
                  <a:ext cx="1935125" cy="1935125"/>
                </a:xfrm>
                <a:prstGeom prst="donut">
                  <a:avLst>
                    <a:gd name="adj" fmla="val 87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335"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43" name="Oval 22"/>
                <p:cNvSpPr/>
                <p:nvPr/>
              </p:nvSpPr>
              <p:spPr>
                <a:xfrm>
                  <a:off x="4257005" y="2242135"/>
                  <a:ext cx="1448699" cy="1448699"/>
                </a:xfrm>
                <a:prstGeom prst="ellipse">
                  <a:avLst/>
                </a:prstGeom>
                <a:grpFill/>
                <a:ln>
                  <a:noFill/>
                </a:ln>
                <a:effectLst>
                  <a:outerShdw blurRad="63500" sx="104000" sy="10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335"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grpSp>
          <p:sp>
            <p:nvSpPr>
              <p:cNvPr id="44" name="Rectangle 3"/>
              <p:cNvSpPr txBox="1">
                <a:spLocks noChangeArrowheads="1"/>
              </p:cNvSpPr>
              <p:nvPr/>
            </p:nvSpPr>
            <p:spPr bwMode="auto">
              <a:xfrm>
                <a:off x="4269317" y="2755901"/>
                <a:ext cx="1420283" cy="421640"/>
              </a:xfrm>
              <a:prstGeom prst="rect">
                <a:avLst/>
              </a:prstGeom>
              <a:noFill/>
            </p:spPr>
            <p:txBody>
              <a:bodyPr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defRPr/>
                </a:pPr>
                <a:r>
                  <a:rPr lang="zh-CN" altLang="en-US" sz="2135"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物理</a:t>
                </a:r>
              </a:p>
            </p:txBody>
          </p:sp>
        </p:grpSp>
        <p:grpSp>
          <p:nvGrpSpPr>
            <p:cNvPr id="45" name="组合 44"/>
            <p:cNvGrpSpPr/>
            <p:nvPr/>
          </p:nvGrpSpPr>
          <p:grpSpPr>
            <a:xfrm>
              <a:off x="8346" y="1969"/>
              <a:ext cx="3047" cy="3050"/>
              <a:chOff x="8473018" y="1998134"/>
              <a:chExt cx="1934633" cy="1936751"/>
            </a:xfrm>
            <a:solidFill>
              <a:srgbClr val="00B0F0"/>
            </a:solidFill>
          </p:grpSpPr>
          <p:grpSp>
            <p:nvGrpSpPr>
              <p:cNvPr id="46" name="Group 25"/>
              <p:cNvGrpSpPr/>
              <p:nvPr/>
            </p:nvGrpSpPr>
            <p:grpSpPr bwMode="auto">
              <a:xfrm>
                <a:off x="8473018" y="1998134"/>
                <a:ext cx="1934633" cy="1936751"/>
                <a:chOff x="8472377" y="1998922"/>
                <a:chExt cx="1935125" cy="1935125"/>
              </a:xfrm>
              <a:grpFill/>
            </p:grpSpPr>
            <p:sp>
              <p:nvSpPr>
                <p:cNvPr id="47" name="Donut 8"/>
                <p:cNvSpPr/>
                <p:nvPr/>
              </p:nvSpPr>
              <p:spPr>
                <a:xfrm>
                  <a:off x="8472377" y="1998922"/>
                  <a:ext cx="1935125" cy="1935125"/>
                </a:xfrm>
                <a:prstGeom prst="donut">
                  <a:avLst>
                    <a:gd name="adj" fmla="val 87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335"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48" name="Oval 24"/>
                <p:cNvSpPr/>
                <p:nvPr/>
              </p:nvSpPr>
              <p:spPr>
                <a:xfrm>
                  <a:off x="8715855" y="2242135"/>
                  <a:ext cx="1448168" cy="1448699"/>
                </a:xfrm>
                <a:prstGeom prst="ellipse">
                  <a:avLst/>
                </a:prstGeom>
                <a:grpFill/>
                <a:ln>
                  <a:noFill/>
                </a:ln>
                <a:effectLst>
                  <a:outerShdw blurRad="63500" sx="104000" sy="10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335"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grpSp>
          <p:sp>
            <p:nvSpPr>
              <p:cNvPr id="49" name="Rectangle 3"/>
              <p:cNvSpPr txBox="1">
                <a:spLocks noChangeArrowheads="1"/>
              </p:cNvSpPr>
              <p:nvPr/>
            </p:nvSpPr>
            <p:spPr bwMode="auto">
              <a:xfrm>
                <a:off x="8784167" y="2755901"/>
                <a:ext cx="1344084" cy="421640"/>
              </a:xfrm>
              <a:prstGeom prst="rect">
                <a:avLst/>
              </a:prstGeom>
              <a:grpFill/>
            </p:spPr>
            <p:txBody>
              <a:bodyPr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defRPr/>
                </a:pPr>
                <a:r>
                  <a:rPr lang="zh-CN" altLang="en-US" sz="2135">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信息学</a:t>
                </a:r>
              </a:p>
            </p:txBody>
          </p:sp>
        </p:grpSp>
      </p:grpSp>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099" y="4232518"/>
            <a:ext cx="5181162" cy="3310646"/>
          </a:xfrm>
          <a:prstGeom prst="rect">
            <a:avLst/>
          </a:prstGeom>
        </p:spPr>
      </p:pic>
      <p:sp>
        <p:nvSpPr>
          <p:cNvPr id="76" name="Freeform 10"/>
          <p:cNvSpPr/>
          <p:nvPr/>
        </p:nvSpPr>
        <p:spPr>
          <a:xfrm>
            <a:off x="3065985" y="2523874"/>
            <a:ext cx="2781443" cy="2781443"/>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EB3F32"/>
          </a:solidFill>
          <a:ln w="28575" cap="flat">
            <a:solidFill>
              <a:schemeClr val="bg1"/>
            </a:solidFill>
            <a:prstDash val="solid"/>
            <a:miter lim="800000"/>
          </a:ln>
          <a:effectLst>
            <a:outerShdw blurRad="101600" dist="38100" dir="2700000" sx="101000" sy="101000" algn="tl" rotWithShape="0">
              <a:prstClr val="black">
                <a:alpha val="40000"/>
              </a:prstClr>
            </a:outerShdw>
          </a:effectLst>
        </p:spPr>
        <p:txBody>
          <a:bodyPr vert="horz" wrap="square" lIns="91440" tIns="45720" rIns="91440" bIns="45720" numCol="1" anchor="t" anchorCtr="0" compatLnSpc="1"/>
          <a:lstStyle/>
          <a:p>
            <a:endParaRPr lang="en-GB" dirty="0">
              <a:solidFill>
                <a:prstClr val="black"/>
              </a:solidFill>
              <a:cs typeface="+mn-ea"/>
              <a:sym typeface="+mn-lt"/>
            </a:endParaRPr>
          </a:p>
        </p:txBody>
      </p:sp>
      <p:sp>
        <p:nvSpPr>
          <p:cNvPr id="77" name="Freeform 11"/>
          <p:cNvSpPr/>
          <p:nvPr/>
        </p:nvSpPr>
        <p:spPr>
          <a:xfrm>
            <a:off x="1448897" y="1552683"/>
            <a:ext cx="2022867" cy="2022867"/>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rgbClr val="FFC000"/>
          </a:solidFill>
          <a:ln w="28575" cap="flat">
            <a:solidFill>
              <a:schemeClr val="bg1"/>
            </a:solidFill>
            <a:prstDash val="solid"/>
            <a:miter lim="800000"/>
          </a:ln>
          <a:effectLst>
            <a:outerShdw blurRad="101600" dist="38100" dir="2700000" sx="101000" sy="101000" algn="tl" rotWithShape="0">
              <a:prstClr val="black">
                <a:alpha val="40000"/>
              </a:prstClr>
            </a:outerShdw>
          </a:effectLst>
        </p:spPr>
        <p:txBody>
          <a:bodyPr vert="horz" wrap="square" lIns="91440" tIns="45720" rIns="91440" bIns="45720" numCol="1" anchor="t" anchorCtr="0" compatLnSpc="1"/>
          <a:lstStyle/>
          <a:p>
            <a:endParaRPr lang="en-GB" dirty="0">
              <a:solidFill>
                <a:prstClr val="black"/>
              </a:solidFill>
              <a:cs typeface="+mn-ea"/>
              <a:sym typeface="+mn-lt"/>
            </a:endParaRPr>
          </a:p>
        </p:txBody>
      </p:sp>
      <p:sp>
        <p:nvSpPr>
          <p:cNvPr id="79" name="Freeform 12"/>
          <p:cNvSpPr/>
          <p:nvPr/>
        </p:nvSpPr>
        <p:spPr>
          <a:xfrm>
            <a:off x="2657528" y="4674330"/>
            <a:ext cx="1261973" cy="1261973"/>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rgbClr val="0070C0"/>
          </a:solidFill>
          <a:ln w="28575" cap="flat">
            <a:solidFill>
              <a:schemeClr val="bg1"/>
            </a:solidFill>
            <a:prstDash val="solid"/>
            <a:miter lim="800000"/>
          </a:ln>
          <a:effectLst>
            <a:outerShdw blurRad="101600" dist="38100" dir="2700000" sx="101000" sy="101000" algn="tl" rotWithShape="0">
              <a:prstClr val="black">
                <a:alpha val="40000"/>
              </a:prstClr>
            </a:outerShdw>
          </a:effectLst>
        </p:spPr>
        <p:txBody>
          <a:bodyPr vert="horz" wrap="square" lIns="91440" tIns="45720" rIns="91440" bIns="45720" numCol="1" anchor="t" anchorCtr="0" compatLnSpc="1"/>
          <a:lstStyle/>
          <a:p>
            <a:endParaRPr lang="en-GB" dirty="0">
              <a:solidFill>
                <a:prstClr val="black"/>
              </a:solidFill>
              <a:cs typeface="+mn-ea"/>
              <a:sym typeface="+mn-lt"/>
            </a:endParaRPr>
          </a:p>
        </p:txBody>
      </p:sp>
      <p:sp>
        <p:nvSpPr>
          <p:cNvPr id="90" name="TextBox 61"/>
          <p:cNvSpPr txBox="1"/>
          <p:nvPr/>
        </p:nvSpPr>
        <p:spPr>
          <a:xfrm>
            <a:off x="6501691" y="1279005"/>
            <a:ext cx="4974527" cy="5272405"/>
          </a:xfrm>
          <a:prstGeom prst="rect">
            <a:avLst/>
          </a:prstGeom>
          <a:noFill/>
        </p:spPr>
        <p:txBody>
          <a:bodyPr wrap="square" rtlCol="0">
            <a:spAutoFit/>
          </a:bodyPr>
          <a:lstStyle/>
          <a:p>
            <a:pPr>
              <a:lnSpc>
                <a:spcPct val="150000"/>
              </a:lnSpc>
              <a:spcBef>
                <a:spcPts val="800"/>
              </a:spcBef>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ACM-ICPC，全称国际大学生程序设计竞赛。这是由国际计算机协会（ACM）主办的，一项旨在展示大学生创新能力、团队精神和在压力下编写程序、分析和解决问题能力的年度竞赛。经过近40年的发展，ACM国际大学生程序设计竞赛已经发展成为全球最具影响力的大学生程序设计竞赛。赛事目前由IBM公司赞助。</a:t>
            </a:r>
          </a:p>
          <a:p>
            <a:pPr>
              <a:lnSpc>
                <a:spcPct val="150000"/>
              </a:lnSpc>
              <a:spcBef>
                <a:spcPts val="800"/>
              </a:spcBef>
              <a:defRPr/>
            </a:pPr>
            <a:r>
              <a:rPr lang="zh-CN" sz="2000" dirty="0">
                <a:solidFill>
                  <a:schemeClr val="tx1">
                    <a:lumMod val="75000"/>
                    <a:lumOff val="25000"/>
                  </a:schemeClr>
                </a:solidFill>
                <a:latin typeface="微软雅黑" panose="020B0503020204020204" pitchFamily="34" charset="-122"/>
                <a:ea typeface="微软雅黑" panose="020B0503020204020204" pitchFamily="34" charset="-122"/>
              </a:rPr>
              <a:t>在教育部最近公布的19项国内影响力最大的竞赛项目中，ACM-ICPC位列第四，同时也是计算机专业唯一上榜的学科竞赛。</a:t>
            </a:r>
          </a:p>
        </p:txBody>
      </p:sp>
      <p:pic>
        <p:nvPicPr>
          <p:cNvPr id="95" name="图片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609" y="-886069"/>
            <a:ext cx="5181162" cy="3310646"/>
          </a:xfrm>
          <a:prstGeom prst="rect">
            <a:avLst/>
          </a:prstGeom>
        </p:spPr>
      </p:pic>
      <p:grpSp>
        <p:nvGrpSpPr>
          <p:cNvPr id="21" name="组合 55"/>
          <p:cNvGrpSpPr/>
          <p:nvPr/>
        </p:nvGrpSpPr>
        <p:grpSpPr bwMode="auto">
          <a:xfrm>
            <a:off x="4193818" y="177245"/>
            <a:ext cx="3573065" cy="696471"/>
            <a:chOff x="3791743" y="5346472"/>
            <a:chExt cx="5833187" cy="1152803"/>
          </a:xfrm>
          <a:effectLst/>
        </p:grpSpPr>
        <p:sp>
          <p:nvSpPr>
            <p:cNvPr id="22" name="任意多边形 166"/>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23" name="圆角矩形 165"/>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dirty="0">
                  <a:solidFill>
                    <a:srgbClr val="EB3F32"/>
                  </a:solidFill>
                  <a:latin typeface="微软雅黑" panose="020B0503020204020204" pitchFamily="34" charset="-122"/>
                  <a:ea typeface="微软雅黑" panose="020B0503020204020204" pitchFamily="34" charset="-122"/>
                </a:rPr>
                <a:t>ACM-ICPC</a:t>
              </a:r>
              <a:r>
                <a:rPr lang="zh-CN" altLang="en-US" b="1" dirty="0">
                  <a:solidFill>
                    <a:srgbClr val="EB3F32"/>
                  </a:solidFill>
                  <a:latin typeface="微软雅黑" panose="020B0503020204020204" pitchFamily="34" charset="-122"/>
                  <a:ea typeface="微软雅黑" panose="020B0503020204020204" pitchFamily="34" charset="-122"/>
                </a:rPr>
                <a:t>简介</a:t>
              </a:r>
            </a:p>
          </p:txBody>
        </p:sp>
        <p:sp>
          <p:nvSpPr>
            <p:cNvPr id="24" name="圆角矩形 167"/>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grpSp>
      <p:pic>
        <p:nvPicPr>
          <p:cNvPr id="4" name="图片 3" descr="图片1"/>
          <p:cNvPicPr>
            <a:picLocks noChangeAspect="1"/>
          </p:cNvPicPr>
          <p:nvPr/>
        </p:nvPicPr>
        <p:blipFill>
          <a:blip r:embed="rId5"/>
          <a:stretch>
            <a:fillRect/>
          </a:stretch>
        </p:blipFill>
        <p:spPr>
          <a:xfrm>
            <a:off x="969645" y="1122680"/>
            <a:ext cx="4877435" cy="5357495"/>
          </a:xfrm>
          <a:prstGeom prst="rect">
            <a:avLst/>
          </a:prstGeom>
        </p:spPr>
      </p:pic>
      <p:pic>
        <p:nvPicPr>
          <p:cNvPr id="5" name="图片 4" descr="timg (1)"/>
          <p:cNvPicPr>
            <a:picLocks noChangeAspect="1"/>
          </p:cNvPicPr>
          <p:nvPr/>
        </p:nvPicPr>
        <p:blipFill>
          <a:blip r:embed="rId6"/>
          <a:stretch>
            <a:fillRect/>
          </a:stretch>
        </p:blipFill>
        <p:spPr>
          <a:xfrm>
            <a:off x="10632440" y="160020"/>
            <a:ext cx="1242060" cy="12185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animEffect transition="in" filter="fade">
                                      <p:cBhvr>
                                        <p:cTn id="13" dur="500"/>
                                        <p:tgtEl>
                                          <p:spTgt spid="79"/>
                                        </p:tgtEl>
                                      </p:cBhvr>
                                    </p:animEffect>
                                  </p:childTnLst>
                                </p:cTn>
                              </p:par>
                              <p:par>
                                <p:cTn id="14" presetID="8" presetClass="emph" presetSubtype="0" fill="hold" grpId="1" nodeType="withEffect">
                                  <p:stCondLst>
                                    <p:cond delay="0"/>
                                  </p:stCondLst>
                                  <p:childTnLst>
                                    <p:animRot by="-21600000">
                                      <p:cBhvr>
                                        <p:cTn id="15" dur="2200" fill="hold"/>
                                        <p:tgtEl>
                                          <p:spTgt spid="79"/>
                                        </p:tgtEl>
                                        <p:attrNameLst>
                                          <p:attrName>r</p:attrName>
                                        </p:attrNameLst>
                                      </p:cBhvr>
                                    </p:animRot>
                                  </p:childTnLst>
                                </p:cTn>
                              </p:par>
                              <p:par>
                                <p:cTn id="16" presetID="53" presetClass="entr" presetSubtype="16"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anim calcmode="lin" valueType="num">
                                      <p:cBhvr>
                                        <p:cTn id="18" dur="500" fill="hold"/>
                                        <p:tgtEl>
                                          <p:spTgt spid="76"/>
                                        </p:tgtEl>
                                        <p:attrNameLst>
                                          <p:attrName>ppt_w</p:attrName>
                                        </p:attrNameLst>
                                      </p:cBhvr>
                                      <p:tavLst>
                                        <p:tav tm="0">
                                          <p:val>
                                            <p:fltVal val="0"/>
                                          </p:val>
                                        </p:tav>
                                        <p:tav tm="100000">
                                          <p:val>
                                            <p:strVal val="#ppt_w"/>
                                          </p:val>
                                        </p:tav>
                                      </p:tavLst>
                                    </p:anim>
                                    <p:anim calcmode="lin" valueType="num">
                                      <p:cBhvr>
                                        <p:cTn id="19" dur="500" fill="hold"/>
                                        <p:tgtEl>
                                          <p:spTgt spid="76"/>
                                        </p:tgtEl>
                                        <p:attrNameLst>
                                          <p:attrName>ppt_h</p:attrName>
                                        </p:attrNameLst>
                                      </p:cBhvr>
                                      <p:tavLst>
                                        <p:tav tm="0">
                                          <p:val>
                                            <p:fltVal val="0"/>
                                          </p:val>
                                        </p:tav>
                                        <p:tav tm="100000">
                                          <p:val>
                                            <p:strVal val="#ppt_h"/>
                                          </p:val>
                                        </p:tav>
                                      </p:tavLst>
                                    </p:anim>
                                    <p:animEffect transition="in" filter="fade">
                                      <p:cBhvr>
                                        <p:cTn id="20" dur="500"/>
                                        <p:tgtEl>
                                          <p:spTgt spid="76"/>
                                        </p:tgtEl>
                                      </p:cBhvr>
                                    </p:animEffect>
                                  </p:childTnLst>
                                </p:cTn>
                              </p:par>
                              <p:par>
                                <p:cTn id="21" presetID="8" presetClass="emph" presetSubtype="0" fill="hold" grpId="1" nodeType="withEffect">
                                  <p:stCondLst>
                                    <p:cond delay="0"/>
                                  </p:stCondLst>
                                  <p:childTnLst>
                                    <p:animRot by="-21600000">
                                      <p:cBhvr>
                                        <p:cTn id="22" dur="2400" fill="hold"/>
                                        <p:tgtEl>
                                          <p:spTgt spid="76"/>
                                        </p:tgtEl>
                                        <p:attrNameLst>
                                          <p:attrName>r</p:attrName>
                                        </p:attrNameLst>
                                      </p:cBhvr>
                                    </p:animRot>
                                  </p:childTnLst>
                                </p:cTn>
                              </p:par>
                              <p:par>
                                <p:cTn id="23" presetID="53" presetClass="entr" presetSubtype="16"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500" fill="hold"/>
                                        <p:tgtEl>
                                          <p:spTgt spid="77"/>
                                        </p:tgtEl>
                                        <p:attrNameLst>
                                          <p:attrName>ppt_w</p:attrName>
                                        </p:attrNameLst>
                                      </p:cBhvr>
                                      <p:tavLst>
                                        <p:tav tm="0">
                                          <p:val>
                                            <p:fltVal val="0"/>
                                          </p:val>
                                        </p:tav>
                                        <p:tav tm="100000">
                                          <p:val>
                                            <p:strVal val="#ppt_w"/>
                                          </p:val>
                                        </p:tav>
                                      </p:tavLst>
                                    </p:anim>
                                    <p:anim calcmode="lin" valueType="num">
                                      <p:cBhvr>
                                        <p:cTn id="26" dur="500" fill="hold"/>
                                        <p:tgtEl>
                                          <p:spTgt spid="77"/>
                                        </p:tgtEl>
                                        <p:attrNameLst>
                                          <p:attrName>ppt_h</p:attrName>
                                        </p:attrNameLst>
                                      </p:cBhvr>
                                      <p:tavLst>
                                        <p:tav tm="0">
                                          <p:val>
                                            <p:fltVal val="0"/>
                                          </p:val>
                                        </p:tav>
                                        <p:tav tm="100000">
                                          <p:val>
                                            <p:strVal val="#ppt_h"/>
                                          </p:val>
                                        </p:tav>
                                      </p:tavLst>
                                    </p:anim>
                                    <p:animEffect transition="in" filter="fade">
                                      <p:cBhvr>
                                        <p:cTn id="27" dur="500"/>
                                        <p:tgtEl>
                                          <p:spTgt spid="77"/>
                                        </p:tgtEl>
                                      </p:cBhvr>
                                    </p:animEffect>
                                  </p:childTnLst>
                                </p:cTn>
                              </p:par>
                              <p:par>
                                <p:cTn id="28" presetID="8" presetClass="emph" presetSubtype="0" fill="hold" grpId="1" nodeType="withEffect">
                                  <p:stCondLst>
                                    <p:cond delay="0"/>
                                  </p:stCondLst>
                                  <p:childTnLst>
                                    <p:animRot by="21600000">
                                      <p:cBhvr>
                                        <p:cTn id="29" dur="2500" fill="hold"/>
                                        <p:tgtEl>
                                          <p:spTgt spid="77"/>
                                        </p:tgtEl>
                                        <p:attrNameLst>
                                          <p:attrName>r</p:attrName>
                                        </p:attrNameLst>
                                      </p:cBhvr>
                                    </p:animRot>
                                  </p:childTnLst>
                                </p:cTn>
                              </p:par>
                              <p:par>
                                <p:cTn id="30" presetID="22" presetClass="entr" presetSubtype="1" fill="hold" grpId="0" nodeType="withEffect">
                                  <p:stCondLst>
                                    <p:cond delay="2500"/>
                                  </p:stCondLst>
                                  <p:childTnLst>
                                    <p:set>
                                      <p:cBhvr>
                                        <p:cTn id="31" dur="1" fill="hold">
                                          <p:stCondLst>
                                            <p:cond delay="0"/>
                                          </p:stCondLst>
                                        </p:cTn>
                                        <p:tgtEl>
                                          <p:spTgt spid="90"/>
                                        </p:tgtEl>
                                        <p:attrNameLst>
                                          <p:attrName>style.visibility</p:attrName>
                                        </p:attrNameLst>
                                      </p:cBhvr>
                                      <p:to>
                                        <p:strVal val="visible"/>
                                      </p:to>
                                    </p:set>
                                    <p:animEffect transition="in" filter="wipe(up)">
                                      <p:cBhvr>
                                        <p:cTn id="32" dur="500"/>
                                        <p:tgtEl>
                                          <p:spTgt spid="90"/>
                                        </p:tgtEl>
                                      </p:cBhvr>
                                    </p:animEffect>
                                  </p:childTnLst>
                                </p:cTn>
                              </p:par>
                              <p:par>
                                <p:cTn id="33" presetID="53" presetClass="entr" presetSubtype="16"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strips(downLeft)">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ldLvl="0" animBg="1"/>
      <p:bldP spid="76" grpId="1" bldLvl="0" animBg="1"/>
      <p:bldP spid="77" grpId="0" bldLvl="0" animBg="1"/>
      <p:bldP spid="77" grpId="1" bldLvl="0" animBg="1"/>
      <p:bldP spid="79" grpId="0" bldLvl="0" animBg="1"/>
      <p:bldP spid="79" grpId="1" bldLvl="0" animBg="1"/>
      <p:bldP spid="9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099" y="4232518"/>
            <a:ext cx="5181162" cy="3310646"/>
          </a:xfrm>
          <a:prstGeom prst="rect">
            <a:avLst/>
          </a:prstGeom>
        </p:spPr>
      </p:pic>
      <p:sp>
        <p:nvSpPr>
          <p:cNvPr id="2" name="标题 1" hidden="1"/>
          <p:cNvSpPr>
            <a:spLocks noGrp="1"/>
          </p:cNvSpPr>
          <p:nvPr>
            <p:ph type="title"/>
          </p:nvPr>
        </p:nvSpPr>
        <p:spPr/>
        <p:txBody>
          <a:bodyPr/>
          <a:lstStyle/>
          <a:p>
            <a:endParaRPr lang="zh-CN" altLang="en-US">
              <a:latin typeface="+mn-lt"/>
              <a:ea typeface="+mn-ea"/>
              <a:cs typeface="+mn-ea"/>
              <a:sym typeface="+mn-lt"/>
            </a:endParaRPr>
          </a:p>
        </p:txBody>
      </p:sp>
      <p:sp>
        <p:nvSpPr>
          <p:cNvPr id="13" name="矩形 12"/>
          <p:cNvSpPr/>
          <p:nvPr/>
        </p:nvSpPr>
        <p:spPr>
          <a:xfrm>
            <a:off x="1154430" y="1163955"/>
            <a:ext cx="3920490" cy="235077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rgbClr val="EB3F3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342505" y="4021455"/>
            <a:ext cx="3890010" cy="2491105"/>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rgbClr val="30BAA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02005" y="3909695"/>
            <a:ext cx="6073140" cy="3046095"/>
          </a:xfrm>
          <a:prstGeom prst="rect">
            <a:avLst/>
          </a:prstGeom>
        </p:spPr>
        <p:txBody>
          <a:bodyPr wrap="square">
            <a:spAutoFit/>
          </a:bodyPr>
          <a:lstStyle/>
          <a:p>
            <a:pPr fontAlgn="auto">
              <a:lnSpc>
                <a:spcPct val="150000"/>
              </a:lnSpc>
              <a:defRPr/>
            </a:pPr>
            <a:r>
              <a:rPr altLang="zh-CN" sz="1600" dirty="0">
                <a:solidFill>
                  <a:schemeClr val="tx1">
                    <a:lumMod val="75000"/>
                    <a:lumOff val="25000"/>
                  </a:schemeClr>
                </a:solidFill>
                <a:latin typeface="方正正纤黑简体" panose="02000000000000000000" pitchFamily="2" charset="-122"/>
                <a:ea typeface="方正正纤黑简体" panose="02000000000000000000" pitchFamily="2" charset="-122"/>
              </a:rPr>
              <a:t>1997年，总共有来自560所大学的840支队伍参加比赛。而到了2004年，这一数字迅速增加到840所大学的4109支队伍并以每年10-20%的速度在增长。在最近的一年比赛也就是2018年第四十二届ACM-ICPC国际大学生程序设计竞赛中，共有近 5 万名来自全球六大洲的 111 个国家和地区、共 3098 所高校的选手报名参赛。最终，来自 51 个国家和地区的 140 个团队从各大洲区域赛（Regional Contest）脱颖而出，晋级全球总决赛（World Final）。</a:t>
            </a:r>
          </a:p>
        </p:txBody>
      </p:sp>
      <p:sp>
        <p:nvSpPr>
          <p:cNvPr id="16" name="矩形 15"/>
          <p:cNvSpPr/>
          <p:nvPr/>
        </p:nvSpPr>
        <p:spPr>
          <a:xfrm>
            <a:off x="5547360" y="1086485"/>
            <a:ext cx="6130925" cy="2584450"/>
          </a:xfrm>
          <a:prstGeom prst="rect">
            <a:avLst/>
          </a:prstGeom>
        </p:spPr>
        <p:txBody>
          <a:bodyPr wrap="square">
            <a:spAutoFit/>
          </a:bodyPr>
          <a:lstStyle/>
          <a:p>
            <a:pPr fontAlgn="auto">
              <a:lnSpc>
                <a:spcPct val="150000"/>
              </a:lnSpc>
            </a:pPr>
            <a:r>
              <a:rPr lang="zh-CN" altLang="zh-CN" dirty="0">
                <a:solidFill>
                  <a:schemeClr val="tx1">
                    <a:lumMod val="75000"/>
                    <a:lumOff val="25000"/>
                  </a:schemeClr>
                </a:solidFill>
                <a:latin typeface="方正正纤黑简体" panose="02000000000000000000" pitchFamily="2" charset="-122"/>
                <a:ea typeface="方正正纤黑简体" panose="02000000000000000000" pitchFamily="2" charset="-122"/>
              </a:rPr>
              <a:t>ACM国际大学生程序设计竞赛的历史可以上溯到1970年，当时在美国德克萨斯A&amp;M大学举办了首届比赛。作为一种全新的发现和培养计算机科学顶尖学生的方式，竞赛很快得到美国和加拿大各大学的积极响应。1977年，在ACM计算机科学会议期间举办了首次总决赛，并演变成为一年一届的多国参与的国际性比赛。</a:t>
            </a:r>
          </a:p>
        </p:txBody>
      </p:sp>
      <p:grpSp>
        <p:nvGrpSpPr>
          <p:cNvPr id="10" name="组合 55"/>
          <p:cNvGrpSpPr/>
          <p:nvPr/>
        </p:nvGrpSpPr>
        <p:grpSpPr bwMode="auto">
          <a:xfrm>
            <a:off x="4193818" y="177245"/>
            <a:ext cx="3573065" cy="696471"/>
            <a:chOff x="3791743" y="5346472"/>
            <a:chExt cx="5833187" cy="1152803"/>
          </a:xfrm>
          <a:effectLst/>
        </p:grpSpPr>
        <p:sp>
          <p:nvSpPr>
            <p:cNvPr id="11" name="任意多边形 166"/>
            <p:cNvSpPr/>
            <p:nvPr/>
          </p:nvSpPr>
          <p:spPr>
            <a:xfrm>
              <a:off x="3791743" y="5347083"/>
              <a:ext cx="5833187" cy="1152192"/>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dirty="0">
                <a:cs typeface="+mn-ea"/>
                <a:sym typeface="+mn-lt"/>
              </a:endParaRPr>
            </a:p>
          </p:txBody>
        </p:sp>
        <p:sp>
          <p:nvSpPr>
            <p:cNvPr id="17" name="圆角矩形 165"/>
            <p:cNvSpPr/>
            <p:nvPr/>
          </p:nvSpPr>
          <p:spPr>
            <a:xfrm>
              <a:off x="4007769" y="5518706"/>
              <a:ext cx="5400600" cy="807659"/>
            </a:xfrm>
            <a:prstGeom prst="roundRect">
              <a:avLst>
                <a:gd name="adj" fmla="val 50000"/>
              </a:avLst>
            </a:prstGeom>
            <a:solidFill>
              <a:schemeClr val="bg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dirty="0">
                  <a:solidFill>
                    <a:srgbClr val="EB3F32"/>
                  </a:solidFill>
                  <a:latin typeface="微软雅黑" panose="020B0503020204020204" pitchFamily="34" charset="-122"/>
                  <a:ea typeface="微软雅黑" panose="020B0503020204020204" pitchFamily="34" charset="-122"/>
                </a:rPr>
                <a:t>ACM-ICPC</a:t>
              </a:r>
              <a:r>
                <a:rPr lang="zh-CN" altLang="en-US" b="1" dirty="0">
                  <a:solidFill>
                    <a:srgbClr val="EB3F32"/>
                  </a:solidFill>
                  <a:latin typeface="微软雅黑" panose="020B0503020204020204" pitchFamily="34" charset="-122"/>
                  <a:ea typeface="微软雅黑" panose="020B0503020204020204" pitchFamily="34" charset="-122"/>
                </a:rPr>
                <a:t>历史发展</a:t>
              </a:r>
            </a:p>
          </p:txBody>
        </p:sp>
        <p:sp>
          <p:nvSpPr>
            <p:cNvPr id="18" name="圆角矩形 167"/>
            <p:cNvSpPr/>
            <p:nvPr/>
          </p:nvSpPr>
          <p:spPr>
            <a:xfrm>
              <a:off x="3791744" y="5346472"/>
              <a:ext cx="5832649" cy="1152127"/>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9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203864"/>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TotalTime>
  <Words>1480</Words>
  <Application>Microsoft Office PowerPoint</Application>
  <PresentationFormat>Widescreen</PresentationFormat>
  <Paragraphs>188</Paragraphs>
  <Slides>24</Slides>
  <Notes>19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华文行楷</vt:lpstr>
      <vt:lpstr>微软雅黑</vt:lpstr>
      <vt:lpstr>方正正纤黑简体</vt:lpstr>
      <vt:lpstr>站酷快乐体2016修订版</vt:lpstr>
      <vt:lpstr>站酷文艺体</vt:lpstr>
      <vt:lpstr>等线</vt:lpstr>
      <vt:lpstr>等线 Light</vt:lpstr>
      <vt:lpstr>Arial</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薛 康</cp:lastModifiedBy>
  <cp:revision>140</cp:revision>
  <dcterms:created xsi:type="dcterms:W3CDTF">2017-07-25T14:12:00Z</dcterms:created>
  <dcterms:modified xsi:type="dcterms:W3CDTF">2020-10-10T10:24:43Z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2052-10.1.0.7566</vt:lpwstr>
  </property>
</Properties>
</file>